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Lato" panose="020B0604020202020204" charset="0"/>
      <p:regular r:id="rId29"/>
      <p:bold r:id="rId30"/>
      <p:italic r:id="rId31"/>
      <p:boldItalic r:id="rId32"/>
    </p:embeddedFont>
    <p:embeddedFont>
      <p:font typeface="Open Sans" panose="020B0604020202020204" charset="0"/>
      <p:regular r:id="rId33"/>
      <p:bold r:id="rId34"/>
      <p:italic r:id="rId35"/>
      <p:boldItalic r:id="rId36"/>
    </p:embeddedFont>
    <p:embeddedFont>
      <p:font typeface="PT Sans Narrow"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B00C63-C6F8-4BDB-A577-AEF56A86EB07}">
  <a:tblStyle styleId="{29B00C63-C6F8-4BDB-A577-AEF56A86EB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75" y="7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wh368@outlook.com" userId="512a506cc4b0360f" providerId="LiveId" clId="{76257353-7F6A-4C41-A899-FD87FD57A95F}"/>
    <pc:docChg chg="modSld">
      <pc:chgData name="sunwh368@outlook.com" userId="512a506cc4b0360f" providerId="LiveId" clId="{76257353-7F6A-4C41-A899-FD87FD57A95F}" dt="2020-05-06T16:40:43.683" v="2" actId="207"/>
      <pc:docMkLst>
        <pc:docMk/>
      </pc:docMkLst>
      <pc:sldChg chg="modSp modNotes">
        <pc:chgData name="sunwh368@outlook.com" userId="512a506cc4b0360f" providerId="LiveId" clId="{76257353-7F6A-4C41-A899-FD87FD57A95F}" dt="2020-05-06T16:40:43.683" v="2" actId="207"/>
        <pc:sldMkLst>
          <pc:docMk/>
          <pc:sldMk cId="0" sldId="267"/>
        </pc:sldMkLst>
        <pc:spChg chg="mod">
          <ac:chgData name="sunwh368@outlook.com" userId="512a506cc4b0360f" providerId="LiveId" clId="{76257353-7F6A-4C41-A899-FD87FD57A95F}" dt="2020-05-06T16:40:43.683" v="2" actId="207"/>
          <ac:spMkLst>
            <pc:docMk/>
            <pc:sldMk cId="0" sldId="267"/>
            <ac:spMk id="190" creationId="{00000000-0000-0000-0000-000000000000}"/>
          </ac:spMkLst>
        </pc:spChg>
      </pc:sldChg>
      <pc:sldChg chg="modNotes">
        <pc:chgData name="sunwh368@outlook.com" userId="512a506cc4b0360f" providerId="LiveId" clId="{76257353-7F6A-4C41-A899-FD87FD57A95F}" dt="2020-05-06T16:40:18.449" v="0"/>
        <pc:sldMkLst>
          <pc:docMk/>
          <pc:sldMk cId="0" sldId="278"/>
        </pc:sldMkLst>
      </pc:sldChg>
    </pc:docChg>
  </pc:docChgLst>
  <pc:docChgLst>
    <pc:chgData name="Wenhan Sun" userId="512a506cc4b0360f" providerId="LiveId" clId="{14BDE208-551D-45A4-B29B-46C25DE4901E}"/>
    <pc:docChg chg="modSld">
      <pc:chgData name="Wenhan Sun" userId="512a506cc4b0360f" providerId="LiveId" clId="{14BDE208-551D-45A4-B29B-46C25DE4901E}" dt="2020-07-31T15:49:21.071" v="0" actId="1076"/>
      <pc:docMkLst>
        <pc:docMk/>
      </pc:docMkLst>
      <pc:sldChg chg="modSp mod">
        <pc:chgData name="Wenhan Sun" userId="512a506cc4b0360f" providerId="LiveId" clId="{14BDE208-551D-45A4-B29B-46C25DE4901E}" dt="2020-07-31T15:49:21.071" v="0" actId="1076"/>
        <pc:sldMkLst>
          <pc:docMk/>
          <pc:sldMk cId="0" sldId="261"/>
        </pc:sldMkLst>
        <pc:picChg chg="mod">
          <ac:chgData name="Wenhan Sun" userId="512a506cc4b0360f" providerId="LiveId" clId="{14BDE208-551D-45A4-B29B-46C25DE4901E}" dt="2020-07-31T15:49:21.071" v="0" actId="1076"/>
          <ac:picMkLst>
            <pc:docMk/>
            <pc:sldMk cId="0" sldId="261"/>
            <ac:picMk id="136"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844420e44e_0_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844420e44e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6dbe3db78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6dbe3db7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5207af060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5207af060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name it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4a1f253e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4a1f253e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844420e4f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844420e4f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46a58267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46a58267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010fce6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010fce6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010fce69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8010fce6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5207af060_2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5207af060_2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Chase:</a:t>
            </a:r>
            <a:endParaRPr/>
          </a:p>
          <a:p>
            <a:pPr marL="457200" lvl="0" indent="-298450" algn="l" rtl="0">
              <a:spcBef>
                <a:spcPts val="0"/>
              </a:spcBef>
              <a:spcAft>
                <a:spcPts val="0"/>
              </a:spcAft>
              <a:buClr>
                <a:srgbClr val="FF0000"/>
              </a:buClr>
              <a:buSzPts val="1100"/>
              <a:buChar char="●"/>
            </a:pPr>
            <a:r>
              <a:rPr lang="en">
                <a:solidFill>
                  <a:srgbClr val="FF0000"/>
                </a:solidFill>
              </a:rPr>
              <a:t>May want to replace initialisms of data names with more friendly names</a:t>
            </a:r>
            <a:endParaRPr>
              <a:solidFill>
                <a:srgbClr val="FF0000"/>
              </a:solidFill>
            </a:endParaRPr>
          </a:p>
          <a:p>
            <a:pPr marL="457200" lvl="0" indent="-298450" algn="l" rtl="0">
              <a:spcBef>
                <a:spcPts val="0"/>
              </a:spcBef>
              <a:spcAft>
                <a:spcPts val="0"/>
              </a:spcAft>
              <a:buSzPts val="1100"/>
              <a:buChar char="●"/>
            </a:pPr>
            <a:r>
              <a:rPr lang="en"/>
              <a:t>May want to mention hand-off to NEE team and what that might include (e.g.hand-off of any code, documentation, etc)</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44420e44e_0_6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44420e44e_0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t>It is a great experience for us that we can able to practice our coding skills on real life data. We have learned how to corporate with each other and how to communicate with Next Era Energy teams. The Next Era Energy team has given us so many advises that are really helpful for us to completed the project and will benefit us to continue our career on business analytics. </a:t>
            </a:r>
            <a:endParaRPr sz="1000"/>
          </a:p>
          <a:p>
            <a:pPr marL="0" lvl="0" indent="0" algn="l" rtl="0">
              <a:lnSpc>
                <a:spcPct val="115000"/>
              </a:lnSpc>
              <a:spcBef>
                <a:spcPts val="0"/>
              </a:spcBef>
              <a:spcAft>
                <a:spcPts val="0"/>
              </a:spcAft>
              <a:buNone/>
            </a:pPr>
            <a:r>
              <a:rPr lang="en" sz="1000"/>
              <a:t>We learned how to deal with hourly changing data, how to build a new model to fit these kind of data, how to do different kind of data selection, and more importantly, learn how to understand the energy company process on prices. For all of these, we are really appreciated Next Era Energy offers this opportunity for us. Thank you so much. We are looking forward to that Next Era Energy can continue corporate with our MSBA program.</a:t>
            </a:r>
            <a:endParaRPr sz="1000"/>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44420e44e_0_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44420e44e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844420e44e_0_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844420e44e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46a58267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46a58267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846a58267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846a58267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46a58267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46a58267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846a582670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846a58267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46a582670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46a58267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8010fce698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8010fce69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844420e44e_0_5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844420e44e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u="sng"/>
              <a:t>Recommendations from Data Science Team</a:t>
            </a:r>
            <a:endParaRPr u="sng"/>
          </a:p>
          <a:p>
            <a:pPr marL="457200" lvl="0" indent="228600" algn="l" rtl="0">
              <a:lnSpc>
                <a:spcPct val="115000"/>
              </a:lnSpc>
              <a:spcBef>
                <a:spcPts val="0"/>
              </a:spcBef>
              <a:spcAft>
                <a:spcPts val="0"/>
              </a:spcAft>
              <a:buNone/>
            </a:pPr>
            <a:r>
              <a:rPr lang="en"/>
              <a:t>·</a:t>
            </a:r>
            <a:r>
              <a:rPr lang="en" sz="700">
                <a:latin typeface="Times New Roman"/>
                <a:ea typeface="Times New Roman"/>
                <a:cs typeface="Times New Roman"/>
                <a:sym typeface="Times New Roman"/>
              </a:rPr>
              <a:t>         </a:t>
            </a:r>
            <a:r>
              <a:rPr lang="en"/>
              <a:t>Focus on producing a report following observations with respect to  what data may influence regional LMP…we need to quickly dive deeper into what factors are influencing DA pricing</a:t>
            </a:r>
            <a:endParaRPr/>
          </a:p>
          <a:p>
            <a:pPr marL="457200" lvl="0" indent="228600" algn="l" rtl="0">
              <a:lnSpc>
                <a:spcPct val="115000"/>
              </a:lnSpc>
              <a:spcBef>
                <a:spcPts val="0"/>
              </a:spcBef>
              <a:spcAft>
                <a:spcPts val="0"/>
              </a:spcAft>
              <a:buNone/>
            </a:pPr>
            <a:r>
              <a:rPr lang="en"/>
              <a:t>·</a:t>
            </a:r>
            <a:r>
              <a:rPr lang="en" sz="700">
                <a:latin typeface="Times New Roman"/>
                <a:ea typeface="Times New Roman"/>
                <a:cs typeface="Times New Roman"/>
                <a:sym typeface="Times New Roman"/>
              </a:rPr>
              <a:t>         </a:t>
            </a:r>
            <a:r>
              <a:rPr lang="en"/>
              <a:t>Generate figures that display results, metrics over time, and trends of the data such that it can be reviewed by the data science team</a:t>
            </a:r>
            <a:endParaRPr/>
          </a:p>
          <a:p>
            <a:pPr marL="0" lvl="0" indent="0" algn="l" rtl="0">
              <a:lnSpc>
                <a:spcPct val="115000"/>
              </a:lnSpc>
              <a:spcBef>
                <a:spcPts val="0"/>
              </a:spcBef>
              <a:spcAft>
                <a:spcPts val="0"/>
              </a:spcAft>
              <a:buNone/>
            </a:pPr>
            <a:r>
              <a:rPr lang="en"/>
              <a:t> </a:t>
            </a:r>
            <a:endParaRPr/>
          </a:p>
          <a:p>
            <a:pPr marL="0" lvl="0" indent="0" algn="l" rtl="0">
              <a:lnSpc>
                <a:spcPct val="115000"/>
              </a:lnSpc>
              <a:spcBef>
                <a:spcPts val="0"/>
              </a:spcBef>
              <a:spcAft>
                <a:spcPts val="0"/>
              </a:spcAft>
              <a:buNone/>
            </a:pPr>
            <a:r>
              <a:rPr lang="en" u="sng"/>
              <a:t>Recommendations on Final Report Out (Executive Summary)</a:t>
            </a:r>
            <a:endParaRPr u="sng"/>
          </a:p>
          <a:p>
            <a:pPr marL="457200" lvl="0" indent="228600" algn="l" rtl="0">
              <a:lnSpc>
                <a:spcPct val="115000"/>
              </a:lnSpc>
              <a:spcBef>
                <a:spcPts val="0"/>
              </a:spcBef>
              <a:spcAft>
                <a:spcPts val="0"/>
              </a:spcAft>
              <a:buNone/>
            </a:pPr>
            <a:r>
              <a:rPr lang="en"/>
              <a:t>·</a:t>
            </a:r>
            <a:r>
              <a:rPr lang="en" sz="700">
                <a:latin typeface="Times New Roman"/>
                <a:ea typeface="Times New Roman"/>
                <a:cs typeface="Times New Roman"/>
                <a:sym typeface="Times New Roman"/>
              </a:rPr>
              <a:t>         </a:t>
            </a:r>
            <a:r>
              <a:rPr lang="en"/>
              <a:t>Begin documenting the feature selection and modeling approaches taken</a:t>
            </a:r>
            <a:endParaRPr/>
          </a:p>
          <a:p>
            <a:pPr marL="457200" lvl="0" indent="228600" algn="l" rtl="0">
              <a:lnSpc>
                <a:spcPct val="115000"/>
              </a:lnSpc>
              <a:spcBef>
                <a:spcPts val="0"/>
              </a:spcBef>
              <a:spcAft>
                <a:spcPts val="0"/>
              </a:spcAft>
              <a:buNone/>
            </a:pPr>
            <a:r>
              <a:rPr lang="en"/>
              <a:t>·</a:t>
            </a:r>
            <a:r>
              <a:rPr lang="en" sz="700">
                <a:latin typeface="Times New Roman"/>
                <a:ea typeface="Times New Roman"/>
                <a:cs typeface="Times New Roman"/>
                <a:sym typeface="Times New Roman"/>
              </a:rPr>
              <a:t>         </a:t>
            </a:r>
            <a:r>
              <a:rPr lang="en"/>
              <a:t>What novel approaches were taken?</a:t>
            </a:r>
            <a:endParaRPr/>
          </a:p>
          <a:p>
            <a:pPr marL="457200" lvl="0" indent="228600" algn="l" rtl="0">
              <a:lnSpc>
                <a:spcPct val="115000"/>
              </a:lnSpc>
              <a:spcBef>
                <a:spcPts val="0"/>
              </a:spcBef>
              <a:spcAft>
                <a:spcPts val="0"/>
              </a:spcAft>
              <a:buNone/>
            </a:pPr>
            <a:r>
              <a:rPr lang="en"/>
              <a:t>·</a:t>
            </a:r>
            <a:r>
              <a:rPr lang="en" sz="700">
                <a:latin typeface="Times New Roman"/>
                <a:ea typeface="Times New Roman"/>
                <a:cs typeface="Times New Roman"/>
                <a:sym typeface="Times New Roman"/>
              </a:rPr>
              <a:t>         </a:t>
            </a:r>
            <a:r>
              <a:rPr lang="en"/>
              <a:t>What industry standard practices were used?</a:t>
            </a:r>
            <a:endParaRPr/>
          </a:p>
          <a:p>
            <a:pPr marL="457200" lvl="0" indent="228600" algn="l" rtl="0">
              <a:lnSpc>
                <a:spcPct val="115000"/>
              </a:lnSpc>
              <a:spcBef>
                <a:spcPts val="0"/>
              </a:spcBef>
              <a:spcAft>
                <a:spcPts val="0"/>
              </a:spcAft>
              <a:buNone/>
            </a:pPr>
            <a:r>
              <a:rPr lang="en"/>
              <a:t>·</a:t>
            </a:r>
            <a:r>
              <a:rPr lang="en" sz="700">
                <a:latin typeface="Times New Roman"/>
                <a:ea typeface="Times New Roman"/>
                <a:cs typeface="Times New Roman"/>
                <a:sym typeface="Times New Roman"/>
              </a:rPr>
              <a:t>         </a:t>
            </a:r>
            <a:r>
              <a:rPr lang="en"/>
              <a:t>What worked?</a:t>
            </a:r>
            <a:endParaRPr/>
          </a:p>
          <a:p>
            <a:pPr marL="457200" lvl="0" indent="228600" algn="l" rtl="0">
              <a:lnSpc>
                <a:spcPct val="115000"/>
              </a:lnSpc>
              <a:spcBef>
                <a:spcPts val="0"/>
              </a:spcBef>
              <a:spcAft>
                <a:spcPts val="0"/>
              </a:spcAft>
              <a:buNone/>
            </a:pPr>
            <a:r>
              <a:rPr lang="en"/>
              <a:t>·</a:t>
            </a:r>
            <a:r>
              <a:rPr lang="en" sz="700">
                <a:latin typeface="Times New Roman"/>
                <a:ea typeface="Times New Roman"/>
                <a:cs typeface="Times New Roman"/>
                <a:sym typeface="Times New Roman"/>
              </a:rPr>
              <a:t>         </a:t>
            </a:r>
            <a:r>
              <a:rPr lang="en"/>
              <a:t>What didn’t work?</a:t>
            </a:r>
            <a:endParaRPr/>
          </a:p>
          <a:p>
            <a:pPr marL="457200" lvl="0" indent="228600" algn="l" rtl="0">
              <a:lnSpc>
                <a:spcPct val="115000"/>
              </a:lnSpc>
              <a:spcBef>
                <a:spcPts val="0"/>
              </a:spcBef>
              <a:spcAft>
                <a:spcPts val="0"/>
              </a:spcAft>
              <a:buNone/>
            </a:pPr>
            <a:r>
              <a:rPr lang="en"/>
              <a:t>·</a:t>
            </a:r>
            <a:r>
              <a:rPr lang="en" sz="700">
                <a:latin typeface="Times New Roman"/>
                <a:ea typeface="Times New Roman"/>
                <a:cs typeface="Times New Roman"/>
                <a:sym typeface="Times New Roman"/>
              </a:rPr>
              <a:t>         </a:t>
            </a:r>
            <a:r>
              <a:rPr lang="en"/>
              <a:t>What were the team’s learnings throughout the project?</a:t>
            </a:r>
            <a:endParaRPr/>
          </a:p>
          <a:p>
            <a:pPr marL="457200" lvl="0" indent="228600" algn="l" rtl="0">
              <a:lnSpc>
                <a:spcPct val="115000"/>
              </a:lnSpc>
              <a:spcBef>
                <a:spcPts val="0"/>
              </a:spcBef>
              <a:spcAft>
                <a:spcPts val="0"/>
              </a:spcAft>
              <a:buNone/>
            </a:pPr>
            <a:r>
              <a:rPr lang="en"/>
              <a:t>·</a:t>
            </a:r>
            <a:r>
              <a:rPr lang="en" sz="700">
                <a:latin typeface="Times New Roman"/>
                <a:ea typeface="Times New Roman"/>
                <a:cs typeface="Times New Roman"/>
                <a:sym typeface="Times New Roman"/>
              </a:rPr>
              <a:t>         </a:t>
            </a:r>
            <a:r>
              <a:rPr lang="en"/>
              <a:t>What recommendations would the team give NEE going forward?</a:t>
            </a:r>
            <a:endParaRPr/>
          </a:p>
          <a:p>
            <a:pPr marL="457200" lvl="0" indent="228600" algn="l" rtl="0">
              <a:lnSpc>
                <a:spcPct val="115000"/>
              </a:lnSpc>
              <a:spcBef>
                <a:spcPts val="0"/>
              </a:spcBef>
              <a:spcAft>
                <a:spcPts val="0"/>
              </a:spcAft>
              <a:buNone/>
            </a:pPr>
            <a:r>
              <a:rPr lang="en"/>
              <a:t>·</a:t>
            </a:r>
            <a:r>
              <a:rPr lang="en" sz="700">
                <a:latin typeface="Times New Roman"/>
                <a:ea typeface="Times New Roman"/>
                <a:cs typeface="Times New Roman"/>
                <a:sym typeface="Times New Roman"/>
              </a:rPr>
              <a:t>         </a:t>
            </a:r>
            <a:r>
              <a:rPr lang="en"/>
              <a:t>Keep in mind that the audience for the final report out will likely not be day-to-day data scientists, so while deep technical information is great for our twice-weekly sessions and back-up slides, the story we want to tell here needs to make sense to a broader audience as well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44420e44e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844420e44e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0" algn="l" rtl="0">
              <a:lnSpc>
                <a:spcPct val="115000"/>
              </a:lnSpc>
              <a:spcBef>
                <a:spcPts val="0"/>
              </a:spcBef>
              <a:spcAft>
                <a:spcPts val="0"/>
              </a:spcAft>
              <a:buNone/>
            </a:pPr>
            <a:r>
              <a:rPr lang="en" sz="1200" b="1">
                <a:solidFill>
                  <a:srgbClr val="C00000"/>
                </a:solidFill>
                <a:latin typeface="Times New Roman"/>
                <a:ea typeface="Times New Roman"/>
                <a:cs typeface="Times New Roman"/>
                <a:sym typeface="Times New Roman"/>
              </a:rPr>
              <a:t>Use Case 2 –  Develop an algorithm and a prediction model for energy prices based on market factors.</a:t>
            </a:r>
            <a:endParaRPr sz="1200" b="1">
              <a:solidFill>
                <a:srgbClr val="C00000"/>
              </a:solidFill>
              <a:latin typeface="Times New Roman"/>
              <a:ea typeface="Times New Roman"/>
              <a:cs typeface="Times New Roman"/>
              <a:sym typeface="Times New Roman"/>
            </a:endParaRPr>
          </a:p>
          <a:p>
            <a:pPr marL="685800" lvl="0" indent="228600" algn="l" rtl="0">
              <a:lnSpc>
                <a:spcPct val="48125"/>
              </a:lnSpc>
              <a:spcBef>
                <a:spcPts val="0"/>
              </a:spcBef>
              <a:spcAft>
                <a:spcPts val="0"/>
              </a:spcAft>
              <a:buNone/>
            </a:pPr>
            <a:r>
              <a:rPr lang="en"/>
              <a:t>·</a:t>
            </a:r>
            <a:r>
              <a:rPr lang="en" sz="700">
                <a:latin typeface="Times New Roman"/>
                <a:ea typeface="Times New Roman"/>
                <a:cs typeface="Times New Roman"/>
                <a:sym typeface="Times New Roman"/>
              </a:rPr>
              <a:t>         </a:t>
            </a:r>
            <a:r>
              <a:rPr lang="en" sz="1200" b="1">
                <a:latin typeface="Times New Roman"/>
                <a:ea typeface="Times New Roman"/>
                <a:cs typeface="Times New Roman"/>
                <a:sym typeface="Times New Roman"/>
              </a:rPr>
              <a:t>Problem: </a:t>
            </a:r>
            <a:r>
              <a:rPr lang="en" sz="1200">
                <a:latin typeface="Times New Roman"/>
                <a:ea typeface="Times New Roman"/>
                <a:cs typeface="Times New Roman"/>
                <a:sym typeface="Times New Roman"/>
              </a:rPr>
              <a:t>There has been a lot of deregulations and increased players in the energy market which is transforming energy industry. We want our students to come-in and help us with energy market analysis and how various factors are affecting energy pricing. Our goal is to develop a predictive model that NEER can utilize to manage energy trading.</a:t>
            </a:r>
            <a:r>
              <a:rPr lang="en" sz="1200" b="1">
                <a:latin typeface="Times New Roman"/>
                <a:ea typeface="Times New Roman"/>
                <a:cs typeface="Times New Roman"/>
                <a:sym typeface="Times New Roman"/>
              </a:rPr>
              <a:t> </a:t>
            </a:r>
            <a:endParaRPr sz="1200" b="1">
              <a:latin typeface="Times New Roman"/>
              <a:ea typeface="Times New Roman"/>
              <a:cs typeface="Times New Roman"/>
              <a:sym typeface="Times New Roman"/>
            </a:endParaRPr>
          </a:p>
          <a:p>
            <a:pPr marL="685800" lvl="0" indent="0" algn="l" rtl="0">
              <a:lnSpc>
                <a:spcPct val="48125"/>
              </a:lnSpc>
              <a:spcBef>
                <a:spcPts val="0"/>
              </a:spcBef>
              <a:spcAft>
                <a:spcPts val="0"/>
              </a:spcAft>
              <a:buNone/>
            </a:pPr>
            <a:r>
              <a:rPr lang="en" sz="1200" b="1">
                <a:latin typeface="Times New Roman"/>
                <a:ea typeface="Times New Roman"/>
                <a:cs typeface="Times New Roman"/>
                <a:sym typeface="Times New Roman"/>
              </a:rPr>
              <a:t> </a:t>
            </a:r>
            <a:endParaRPr sz="1200" b="1">
              <a:latin typeface="Times New Roman"/>
              <a:ea typeface="Times New Roman"/>
              <a:cs typeface="Times New Roman"/>
              <a:sym typeface="Times New Roman"/>
            </a:endParaRPr>
          </a:p>
          <a:p>
            <a:pPr marL="685800" lvl="0" indent="228600" algn="l" rtl="0">
              <a:lnSpc>
                <a:spcPct val="48125"/>
              </a:lnSpc>
              <a:spcBef>
                <a:spcPts val="0"/>
              </a:spcBef>
              <a:spcAft>
                <a:spcPts val="0"/>
              </a:spcAft>
              <a:buNone/>
            </a:pPr>
            <a:r>
              <a:rPr lang="en"/>
              <a:t>·</a:t>
            </a:r>
            <a:r>
              <a:rPr lang="en" sz="700">
                <a:latin typeface="Times New Roman"/>
                <a:ea typeface="Times New Roman"/>
                <a:cs typeface="Times New Roman"/>
                <a:sym typeface="Times New Roman"/>
              </a:rPr>
              <a:t>         </a:t>
            </a:r>
            <a:r>
              <a:rPr lang="en" sz="1200" b="1">
                <a:latin typeface="Times New Roman"/>
                <a:ea typeface="Times New Roman"/>
                <a:cs typeface="Times New Roman"/>
                <a:sym typeface="Times New Roman"/>
              </a:rPr>
              <a:t>Project: </a:t>
            </a:r>
            <a:r>
              <a:rPr lang="en" sz="1200">
                <a:latin typeface="Times New Roman"/>
                <a:ea typeface="Times New Roman"/>
                <a:cs typeface="Times New Roman"/>
                <a:sym typeface="Times New Roman"/>
              </a:rPr>
              <a:t>Use data science and collection of historical data to identify factors impacting energy trading &amp; marketing.</a:t>
            </a:r>
            <a:endParaRPr sz="1200">
              <a:latin typeface="Times New Roman"/>
              <a:ea typeface="Times New Roman"/>
              <a:cs typeface="Times New Roman"/>
              <a:sym typeface="Times New Roman"/>
            </a:endParaRPr>
          </a:p>
          <a:p>
            <a:pPr marL="685800" lvl="0" indent="228600" algn="l" rtl="0">
              <a:lnSpc>
                <a:spcPct val="48125"/>
              </a:lnSpc>
              <a:spcBef>
                <a:spcPts val="800"/>
              </a:spcBef>
              <a:spcAft>
                <a:spcPts val="0"/>
              </a:spcAft>
              <a:buNone/>
            </a:pPr>
            <a:r>
              <a:rPr lang="en">
                <a:highlight>
                  <a:srgbClr val="FFFFFF"/>
                </a:highlight>
              </a:rPr>
              <a:t>The goal of this spring project is to develop </a:t>
            </a:r>
            <a:r>
              <a:rPr lang="en"/>
              <a:t>an algorithm that can detect which factors impact the pricing fluctuations and deliver a prediction model that can recommend optimum price faster.</a:t>
            </a:r>
            <a:endParaRPr/>
          </a:p>
          <a:p>
            <a:pPr marL="685800" lvl="0" indent="228600" algn="l" rtl="0">
              <a:lnSpc>
                <a:spcPct val="48125"/>
              </a:lnSpc>
              <a:spcBef>
                <a:spcPts val="800"/>
              </a:spcBef>
              <a:spcAft>
                <a:spcPts val="0"/>
              </a:spcAft>
              <a:buNone/>
            </a:pPr>
            <a:endParaRPr/>
          </a:p>
          <a:p>
            <a:pPr marL="0" lvl="0" indent="0" algn="l" rtl="0">
              <a:lnSpc>
                <a:spcPct val="48125"/>
              </a:lnSpc>
              <a:spcBef>
                <a:spcPts val="800"/>
              </a:spcBef>
              <a:spcAft>
                <a:spcPts val="0"/>
              </a:spcAft>
              <a:buNone/>
            </a:pPr>
            <a:r>
              <a:rPr lang="en">
                <a:solidFill>
                  <a:srgbClr val="FF0000"/>
                </a:solidFill>
              </a:rPr>
              <a:t>Andrew:</a:t>
            </a:r>
            <a:endParaRPr>
              <a:solidFill>
                <a:srgbClr val="FF0000"/>
              </a:solidFill>
            </a:endParaRPr>
          </a:p>
          <a:p>
            <a:pPr marL="457200" lvl="0" indent="-298450" algn="l" rtl="0">
              <a:lnSpc>
                <a:spcPct val="48125"/>
              </a:lnSpc>
              <a:spcBef>
                <a:spcPts val="800"/>
              </a:spcBef>
              <a:spcAft>
                <a:spcPts val="0"/>
              </a:spcAft>
              <a:buClr>
                <a:srgbClr val="FF0000"/>
              </a:buClr>
              <a:buSzPts val="1100"/>
              <a:buChar char="●"/>
            </a:pPr>
            <a:r>
              <a:rPr lang="en">
                <a:solidFill>
                  <a:srgbClr val="FF0000"/>
                </a:solidFill>
              </a:rPr>
              <a:t>Replace Location to Locational for LMP definition. </a:t>
            </a:r>
            <a:endParaRPr>
              <a:solidFill>
                <a:srgbClr val="FF0000"/>
              </a:solidFill>
            </a:endParaRPr>
          </a:p>
          <a:p>
            <a:pPr marL="0" lvl="0" indent="0" algn="l" rtl="0">
              <a:spcBef>
                <a:spcPts val="8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6e7abd84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6e7abd8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Chase: </a:t>
            </a:r>
            <a:endParaRPr/>
          </a:p>
          <a:p>
            <a:pPr marL="457200" lvl="0" indent="-298450" algn="l" rtl="0">
              <a:spcBef>
                <a:spcPts val="0"/>
              </a:spcBef>
              <a:spcAft>
                <a:spcPts val="0"/>
              </a:spcAft>
              <a:buClr>
                <a:srgbClr val="FF0000"/>
              </a:buClr>
              <a:buSzPts val="1100"/>
              <a:buChar char="●"/>
            </a:pPr>
            <a:r>
              <a:rPr lang="en">
                <a:solidFill>
                  <a:srgbClr val="FF0000"/>
                </a:solidFill>
              </a:rPr>
              <a:t>RTLMP is listed twice - should this be RTLMP and DALMP?</a:t>
            </a:r>
            <a:endParaRPr>
              <a:solidFill>
                <a:srgbClr val="FF0000"/>
              </a:solidFill>
            </a:endParaRPr>
          </a:p>
          <a:p>
            <a:pPr marL="457200" lvl="0" indent="-298450" algn="l" rtl="0">
              <a:spcBef>
                <a:spcPts val="0"/>
              </a:spcBef>
              <a:spcAft>
                <a:spcPts val="0"/>
              </a:spcAft>
              <a:buSzPts val="1100"/>
              <a:buChar char="●"/>
            </a:pPr>
            <a:r>
              <a:rPr lang="en"/>
              <a:t>Would probably be a good idea to use actual data names rather than the initialisms here, otherwise most of our audience will not know what they are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46a58267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846a58267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46a582670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46a58267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Andrew:</a:t>
            </a:r>
            <a:endParaRPr/>
          </a:p>
          <a:p>
            <a:pPr marL="457200" lvl="0" indent="-298450" algn="l" rtl="0">
              <a:spcBef>
                <a:spcPts val="0"/>
              </a:spcBef>
              <a:spcAft>
                <a:spcPts val="0"/>
              </a:spcAft>
              <a:buSzPts val="1100"/>
              <a:buChar char="●"/>
            </a:pPr>
            <a:r>
              <a:rPr lang="en"/>
              <a:t>Describe the effect of the prior scale per an increase or decrease in value. </a:t>
            </a:r>
            <a:endParaRPr/>
          </a:p>
          <a:p>
            <a:pPr marL="914400" lvl="1" indent="-298450" algn="l" rtl="0">
              <a:spcBef>
                <a:spcPts val="0"/>
              </a:spcBef>
              <a:spcAft>
                <a:spcPts val="0"/>
              </a:spcAft>
              <a:buSzPts val="1100"/>
              <a:buChar char="○"/>
            </a:pPr>
            <a:r>
              <a:rPr lang="en"/>
              <a:t>Ex: Difference between 1 and difference between 5 for the Daily feature in the slide. </a:t>
            </a:r>
            <a:endParaRPr/>
          </a:p>
          <a:p>
            <a:pPr marL="1371600" lvl="2" indent="-298450" algn="l" rtl="0">
              <a:spcBef>
                <a:spcPts val="0"/>
              </a:spcBef>
              <a:spcAft>
                <a:spcPts val="0"/>
              </a:spcAft>
              <a:buSzPts val="1100"/>
              <a:buChar char="■"/>
            </a:pPr>
            <a:r>
              <a:rPr lang="en"/>
              <a:t>More or less influence. </a:t>
            </a:r>
            <a:endParaRPr/>
          </a:p>
          <a:p>
            <a:pPr marL="457200" lvl="0" indent="-298450" algn="l" rtl="0">
              <a:spcBef>
                <a:spcPts val="0"/>
              </a:spcBef>
              <a:spcAft>
                <a:spcPts val="0"/>
              </a:spcAft>
              <a:buSzPts val="1100"/>
              <a:buChar char="●"/>
            </a:pPr>
            <a:r>
              <a:rPr lang="en"/>
              <a:t>Explain why these periods were selected. This would be good discussion. </a:t>
            </a:r>
            <a:endParaRPr/>
          </a:p>
          <a:p>
            <a:pPr marL="457200" lvl="0" indent="0" algn="l" rtl="0">
              <a:spcBef>
                <a:spcPts val="0"/>
              </a:spcBef>
              <a:spcAft>
                <a:spcPts val="0"/>
              </a:spcAft>
              <a:buNone/>
            </a:pPr>
            <a:endParaRPr/>
          </a:p>
          <a:p>
            <a:pPr marL="0" lvl="0" indent="0" algn="l" rtl="0">
              <a:spcBef>
                <a:spcPts val="0"/>
              </a:spcBef>
              <a:spcAft>
                <a:spcPts val="0"/>
              </a:spcAft>
              <a:buNone/>
            </a:pPr>
            <a:r>
              <a:rPr lang="en"/>
              <a:t>Fanyi: </a:t>
            </a:r>
            <a:r>
              <a:rPr lang="en" sz="1050">
                <a:solidFill>
                  <a:srgbClr val="24292E"/>
                </a:solidFill>
                <a:highlight>
                  <a:srgbClr val="FFFFFF"/>
                </a:highlight>
              </a:rPr>
              <a:t>I think prior scale affects the height of the seasonality bumps whereas the order affects the width.</a:t>
            </a:r>
            <a:endParaRPr sz="1050">
              <a:solidFill>
                <a:srgbClr val="24292E"/>
              </a:solidFill>
              <a:highlight>
                <a:srgbClr val="FFFFFF"/>
              </a:highlight>
            </a:endParaRPr>
          </a:p>
          <a:p>
            <a:pPr marL="0" lvl="0" indent="0" algn="l" rtl="0">
              <a:spcBef>
                <a:spcPts val="0"/>
              </a:spcBef>
              <a:spcAft>
                <a:spcPts val="0"/>
              </a:spcAft>
              <a:buNone/>
            </a:pPr>
            <a:r>
              <a:rPr lang="en" sz="1050">
                <a:solidFill>
                  <a:srgbClr val="24292E"/>
                </a:solidFill>
                <a:highlight>
                  <a:srgbClr val="FFFFFF"/>
                </a:highlight>
              </a:rPr>
              <a:t>           </a:t>
            </a:r>
            <a:r>
              <a:rPr lang="en" sz="1350">
                <a:solidFill>
                  <a:srgbClr val="393939"/>
                </a:solidFill>
                <a:highlight>
                  <a:srgbClr val="F9F9F9"/>
                </a:highlight>
                <a:latin typeface="Lato"/>
                <a:ea typeface="Lato"/>
                <a:cs typeface="Lato"/>
                <a:sym typeface="Lato"/>
              </a:rPr>
              <a:t>Increasing the number of Fourier terms allows the seasonality to fit faster changing cycles, but can also lead to overfitting:</a:t>
            </a:r>
            <a:endParaRPr sz="1050">
              <a:solidFill>
                <a:srgbClr val="24292E"/>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844420e44e_0_6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844420e44e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Chase:</a:t>
            </a:r>
            <a:endParaRPr>
              <a:solidFill>
                <a:srgbClr val="FF0000"/>
              </a:solidFill>
            </a:endParaRPr>
          </a:p>
          <a:p>
            <a:pPr marL="457200" lvl="0" indent="-298450" algn="l" rtl="0">
              <a:spcBef>
                <a:spcPts val="0"/>
              </a:spcBef>
              <a:spcAft>
                <a:spcPts val="0"/>
              </a:spcAft>
              <a:buClr>
                <a:srgbClr val="FF0000"/>
              </a:buClr>
              <a:buSzPts val="1100"/>
              <a:buChar char="●"/>
            </a:pPr>
            <a:r>
              <a:rPr lang="en">
                <a:solidFill>
                  <a:srgbClr val="FF0000"/>
                </a:solidFill>
              </a:rPr>
              <a:t>May want to replace data field names with more friendly and meaningful names</a:t>
            </a:r>
            <a:endParaRPr>
              <a:solidFill>
                <a:srgbClr val="FF0000"/>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50000"/>
              </a:lnSpc>
              <a:spcBef>
                <a:spcPts val="0"/>
              </a:spcBef>
              <a:spcAft>
                <a:spcPts val="0"/>
              </a:spcAft>
              <a:buNone/>
            </a:pPr>
            <a:r>
              <a:rPr lang="en" sz="1200">
                <a:solidFill>
                  <a:srgbClr val="0000FF"/>
                </a:solidFill>
                <a:latin typeface="Times New Roman"/>
                <a:ea typeface="Times New Roman"/>
                <a:cs typeface="Times New Roman"/>
                <a:sym typeface="Times New Roman"/>
              </a:rPr>
              <a:t>Day Ahead Regional Price</a:t>
            </a:r>
            <a:endParaRPr sz="1200">
              <a:solidFill>
                <a:srgbClr val="0000FF"/>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200">
                <a:solidFill>
                  <a:srgbClr val="0000FF"/>
                </a:solidFill>
                <a:latin typeface="Times New Roman"/>
                <a:ea typeface="Times New Roman"/>
                <a:cs typeface="Times New Roman"/>
                <a:sym typeface="Times New Roman"/>
              </a:rPr>
              <a:t>NWS7FC Dew Point</a:t>
            </a:r>
            <a:endParaRPr sz="1200">
              <a:solidFill>
                <a:srgbClr val="0000FF"/>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200">
                <a:solidFill>
                  <a:srgbClr val="0000FF"/>
                </a:solidFill>
                <a:latin typeface="Times New Roman"/>
                <a:ea typeface="Times New Roman"/>
                <a:cs typeface="Times New Roman"/>
                <a:sym typeface="Times New Roman"/>
              </a:rPr>
              <a:t>Wind Speed Normal (10yr) mph</a:t>
            </a:r>
            <a:endParaRPr sz="1200">
              <a:solidFill>
                <a:srgbClr val="0000FF"/>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200">
                <a:solidFill>
                  <a:srgbClr val="0000FF"/>
                </a:solidFill>
                <a:latin typeface="Times New Roman"/>
                <a:ea typeface="Times New Roman"/>
                <a:cs typeface="Times New Roman"/>
                <a:sym typeface="Times New Roman"/>
              </a:rPr>
              <a:t>NWS7FC Temperature</a:t>
            </a:r>
            <a:endParaRPr sz="1200">
              <a:solidFill>
                <a:srgbClr val="0000FF"/>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200">
                <a:solidFill>
                  <a:srgbClr val="0000FF"/>
                </a:solidFill>
                <a:latin typeface="Times New Roman"/>
                <a:ea typeface="Times New Roman"/>
                <a:cs typeface="Times New Roman"/>
                <a:sym typeface="Times New Roman"/>
              </a:rPr>
              <a:t>NWS7FC Temperature (Original)</a:t>
            </a:r>
            <a:endParaRPr sz="1200">
              <a:solidFill>
                <a:srgbClr val="0000FF"/>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a:solidFill>
                  <a:srgbClr val="0000FF"/>
                </a:solidFill>
                <a:latin typeface="Times New Roman"/>
                <a:ea typeface="Times New Roman"/>
                <a:cs typeface="Times New Roman"/>
                <a:sym typeface="Times New Roman"/>
              </a:rPr>
              <a:t>Dew Point Temperature Normal 95th percentile (10yr)</a:t>
            </a:r>
            <a:endParaRPr>
              <a:solidFill>
                <a:srgbClr val="0000FF"/>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200">
                <a:solidFill>
                  <a:srgbClr val="0000FF"/>
                </a:solidFill>
                <a:latin typeface="Times New Roman"/>
                <a:ea typeface="Times New Roman"/>
                <a:cs typeface="Times New Roman"/>
                <a:sym typeface="Times New Roman"/>
              </a:rPr>
              <a:t>Ending Hour</a:t>
            </a:r>
            <a:endParaRPr sz="1200">
              <a:solidFill>
                <a:srgbClr val="0000FF"/>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200">
                <a:solidFill>
                  <a:srgbClr val="0000FF"/>
                </a:solidFill>
                <a:latin typeface="Times New Roman"/>
                <a:ea typeface="Times New Roman"/>
                <a:cs typeface="Times New Roman"/>
                <a:sym typeface="Times New Roman"/>
              </a:rPr>
              <a:t>Wetbulb Temperature Normal (10yr)</a:t>
            </a:r>
            <a:endParaRPr sz="1200">
              <a:solidFill>
                <a:srgbClr val="0000FF"/>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6dbe3db78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6dbe3db7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752100" y="2053125"/>
            <a:ext cx="76398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a:p>
            <a:pPr marL="0" lvl="0" indent="0" algn="ctr" rtl="0">
              <a:spcBef>
                <a:spcPts val="0"/>
              </a:spcBef>
              <a:spcAft>
                <a:spcPts val="0"/>
              </a:spcAft>
              <a:buNone/>
            </a:pPr>
            <a:r>
              <a:rPr lang="en" sz="2400">
                <a:solidFill>
                  <a:srgbClr val="EF6C00"/>
                </a:solidFill>
                <a:latin typeface="Arial"/>
                <a:ea typeface="Arial"/>
                <a:cs typeface="Arial"/>
                <a:sym typeface="Arial"/>
              </a:rPr>
              <a:t>Data Analytics Partnership Program</a:t>
            </a:r>
            <a:endParaRPr sz="2400">
              <a:solidFill>
                <a:srgbClr val="EF6C00"/>
              </a:solidFill>
              <a:latin typeface="Arial"/>
              <a:ea typeface="Arial"/>
              <a:cs typeface="Arial"/>
              <a:sym typeface="Arial"/>
            </a:endParaRPr>
          </a:p>
          <a:p>
            <a:pPr marL="0" lvl="0" indent="0" algn="ctr" rtl="0">
              <a:spcBef>
                <a:spcPts val="0"/>
              </a:spcBef>
              <a:spcAft>
                <a:spcPts val="0"/>
              </a:spcAft>
              <a:buNone/>
            </a:pPr>
            <a:r>
              <a:rPr lang="en"/>
              <a:t>Hourly Energy Price Prediction </a:t>
            </a:r>
            <a:endParaRPr/>
          </a:p>
        </p:txBody>
      </p:sp>
      <p:sp>
        <p:nvSpPr>
          <p:cNvPr id="67" name="Google Shape;67;p13"/>
          <p:cNvSpPr txBox="1">
            <a:spLocks noGrp="1"/>
          </p:cNvSpPr>
          <p:nvPr>
            <p:ph type="subTitle" idx="1"/>
          </p:nvPr>
        </p:nvSpPr>
        <p:spPr>
          <a:xfrm>
            <a:off x="543650" y="3163775"/>
            <a:ext cx="80577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695D46"/>
                </a:solidFill>
                <a:latin typeface="Open Sans"/>
                <a:ea typeface="Open Sans"/>
                <a:cs typeface="Open Sans"/>
                <a:sym typeface="Open Sans"/>
              </a:rPr>
              <a:t>Presentors: </a:t>
            </a:r>
            <a:endParaRPr sz="2000">
              <a:solidFill>
                <a:srgbClr val="695D46"/>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sz="2000">
                <a:solidFill>
                  <a:srgbClr val="695D46"/>
                </a:solidFill>
              </a:rPr>
              <a:t>Wenhan Sun</a:t>
            </a:r>
            <a:r>
              <a:rPr lang="en" sz="2000">
                <a:solidFill>
                  <a:srgbClr val="695D46"/>
                </a:solidFill>
                <a:latin typeface="Open Sans"/>
                <a:ea typeface="Open Sans"/>
                <a:cs typeface="Open Sans"/>
                <a:sym typeface="Open Sans"/>
              </a:rPr>
              <a:t>, Fanyi Zhang, Kanghua Mai</a:t>
            </a:r>
            <a:endParaRPr sz="2000"/>
          </a:p>
        </p:txBody>
      </p:sp>
      <p:pic>
        <p:nvPicPr>
          <p:cNvPr id="68" name="Google Shape;68;p13"/>
          <p:cNvPicPr preferRelativeResize="0"/>
          <p:nvPr/>
        </p:nvPicPr>
        <p:blipFill rotWithShape="1">
          <a:blip r:embed="rId3">
            <a:alphaModFix/>
          </a:blip>
          <a:srcRect t="22487" b="29036"/>
          <a:stretch/>
        </p:blipFill>
        <p:spPr>
          <a:xfrm>
            <a:off x="1032500" y="198638"/>
            <a:ext cx="1416575" cy="686675"/>
          </a:xfrm>
          <a:prstGeom prst="rect">
            <a:avLst/>
          </a:prstGeom>
          <a:noFill/>
          <a:ln>
            <a:noFill/>
          </a:ln>
        </p:spPr>
      </p:pic>
      <p:pic>
        <p:nvPicPr>
          <p:cNvPr id="69" name="Google Shape;69;p13"/>
          <p:cNvPicPr preferRelativeResize="0"/>
          <p:nvPr/>
        </p:nvPicPr>
        <p:blipFill>
          <a:blip r:embed="rId4">
            <a:alphaModFix/>
          </a:blip>
          <a:stretch>
            <a:fillRect/>
          </a:stretch>
        </p:blipFill>
        <p:spPr>
          <a:xfrm>
            <a:off x="2575688" y="199750"/>
            <a:ext cx="1996313" cy="68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xfrm>
            <a:off x="311700" y="2165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Selection:  methods</a:t>
            </a:r>
            <a:endParaRPr/>
          </a:p>
        </p:txBody>
      </p:sp>
      <p:sp>
        <p:nvSpPr>
          <p:cNvPr id="171" name="Google Shape;17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72" name="Google Shape;172;p22"/>
          <p:cNvSpPr txBox="1">
            <a:spLocks noGrp="1"/>
          </p:cNvSpPr>
          <p:nvPr>
            <p:ph type="body" idx="1"/>
          </p:nvPr>
        </p:nvSpPr>
        <p:spPr>
          <a:xfrm>
            <a:off x="336150" y="980375"/>
            <a:ext cx="8471700" cy="6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3. Random Forest Importance plot： Pros: </a:t>
            </a:r>
            <a:r>
              <a:rPr lang="en"/>
              <a:t>Feature importance is correlated based on each non-correlated trees.</a:t>
            </a:r>
            <a:r>
              <a:rPr lang="en" b="1"/>
              <a:t> Cons: </a:t>
            </a:r>
            <a:r>
              <a:rPr lang="en"/>
              <a:t>Some features have less independent influence to DALMP may be ignored.</a:t>
            </a:r>
            <a:endParaRPr/>
          </a:p>
          <a:p>
            <a:pPr marL="0" lvl="0" indent="0" algn="l" rtl="0">
              <a:spcBef>
                <a:spcPts val="1600"/>
              </a:spcBef>
              <a:spcAft>
                <a:spcPts val="1600"/>
              </a:spcAft>
              <a:buNone/>
            </a:pPr>
            <a:endParaRPr b="1">
              <a:solidFill>
                <a:srgbClr val="000000"/>
              </a:solidFill>
              <a:latin typeface="Arial"/>
              <a:ea typeface="Arial"/>
              <a:cs typeface="Arial"/>
              <a:sym typeface="Arial"/>
            </a:endParaRPr>
          </a:p>
        </p:txBody>
      </p:sp>
      <p:pic>
        <p:nvPicPr>
          <p:cNvPr id="173" name="Google Shape;173;p22"/>
          <p:cNvPicPr preferRelativeResize="0"/>
          <p:nvPr/>
        </p:nvPicPr>
        <p:blipFill>
          <a:blip r:embed="rId3">
            <a:alphaModFix/>
          </a:blip>
          <a:stretch>
            <a:fillRect/>
          </a:stretch>
        </p:blipFill>
        <p:spPr>
          <a:xfrm>
            <a:off x="581750" y="1777827"/>
            <a:ext cx="7366000" cy="308094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selection: Result</a:t>
            </a:r>
            <a:endParaRPr/>
          </a:p>
        </p:txBody>
      </p:sp>
      <p:sp>
        <p:nvSpPr>
          <p:cNvPr id="179" name="Google Shape;179;p23"/>
          <p:cNvSpPr txBox="1">
            <a:spLocks noGrp="1"/>
          </p:cNvSpPr>
          <p:nvPr>
            <p:ph type="body" idx="1"/>
          </p:nvPr>
        </p:nvSpPr>
        <p:spPr>
          <a:xfrm>
            <a:off x="311700" y="1266175"/>
            <a:ext cx="85782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Final feature selection: </a:t>
            </a:r>
            <a:endParaRPr b="1"/>
          </a:p>
          <a:p>
            <a:pPr marL="0" lvl="0" indent="0" algn="l" rtl="0">
              <a:spcBef>
                <a:spcPts val="1600"/>
              </a:spcBef>
              <a:spcAft>
                <a:spcPts val="0"/>
              </a:spcAft>
              <a:buNone/>
            </a:pPr>
            <a:r>
              <a:rPr lang="en"/>
              <a:t>Numeric: </a:t>
            </a:r>
            <a:r>
              <a:rPr lang="en">
                <a:solidFill>
                  <a:srgbClr val="666666"/>
                </a:solidFill>
              </a:rPr>
              <a:t>Dew Point Temperature Normal 95th percentile (10yr), NWS7FC Dew Point, NWS7FC Temperature (Original),NWS7FC Temperature, Wind Speed Normal (10yr) mph, NWS7FC_Q12_LATEST, Wetbulb Temperature Normal 5th percentile (10yr), NWS7FC Precipitation 12 (Primary), HOURENDING</a:t>
            </a:r>
            <a:endParaRPr>
              <a:solidFill>
                <a:srgbClr val="666666"/>
              </a:solidFill>
            </a:endParaRPr>
          </a:p>
          <a:p>
            <a:pPr marL="0" lvl="0" indent="0" algn="l" rtl="0">
              <a:spcBef>
                <a:spcPts val="1600"/>
              </a:spcBef>
              <a:spcAft>
                <a:spcPts val="0"/>
              </a:spcAft>
              <a:buNone/>
            </a:pPr>
            <a:r>
              <a:rPr lang="en"/>
              <a:t>Category: MONTH, PEAKTYPE</a:t>
            </a:r>
            <a:endParaRPr/>
          </a:p>
          <a:p>
            <a:pPr marL="0" lvl="0" indent="0" algn="l" rtl="0">
              <a:spcBef>
                <a:spcPts val="1600"/>
              </a:spcBef>
              <a:spcAft>
                <a:spcPts val="0"/>
              </a:spcAft>
              <a:buNone/>
            </a:pPr>
            <a:r>
              <a:rPr lang="en"/>
              <a:t>Created feature: Quarterly, Daily, Season</a:t>
            </a:r>
            <a:endParaRPr/>
          </a:p>
          <a:p>
            <a:pPr marL="0" lvl="0" indent="0" algn="l" rtl="0">
              <a:spcBef>
                <a:spcPts val="1600"/>
              </a:spcBef>
              <a:spcAft>
                <a:spcPts val="0"/>
              </a:spcAft>
              <a:buNone/>
            </a:pPr>
            <a:r>
              <a:rPr lang="en" b="1"/>
              <a:t>Prepare DALMP: </a:t>
            </a:r>
            <a:endParaRPr b="1"/>
          </a:p>
          <a:p>
            <a:pPr marL="0" lvl="0" indent="0" algn="l" rtl="0">
              <a:spcBef>
                <a:spcPts val="1600"/>
              </a:spcBef>
              <a:spcAft>
                <a:spcPts val="0"/>
              </a:spcAft>
              <a:buNone/>
            </a:pPr>
            <a:r>
              <a:rPr lang="en"/>
              <a:t>Variance not constant + let final DALMP&gt;0                   log(DALMP) before model fitting</a:t>
            </a:r>
            <a:endParaRPr/>
          </a:p>
          <a:p>
            <a:pPr marL="0" lvl="0" indent="0" algn="l" rtl="0">
              <a:spcBef>
                <a:spcPts val="1600"/>
              </a:spcBef>
              <a:spcAft>
                <a:spcPts val="1600"/>
              </a:spcAft>
              <a:buNone/>
            </a:pPr>
            <a:endParaRPr b="1"/>
          </a:p>
        </p:txBody>
      </p:sp>
      <p:sp>
        <p:nvSpPr>
          <p:cNvPr id="180" name="Google Shape;18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cxnSp>
        <p:nvCxnSpPr>
          <p:cNvPr id="181" name="Google Shape;181;p23"/>
          <p:cNvCxnSpPr/>
          <p:nvPr/>
        </p:nvCxnSpPr>
        <p:spPr>
          <a:xfrm>
            <a:off x="4080925" y="4445900"/>
            <a:ext cx="5655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Prophet Model    </a:t>
            </a:r>
            <a:r>
              <a:rPr lang="en" sz="2400"/>
              <a:t>- developed by Facebook</a:t>
            </a:r>
            <a:endParaRPr sz="2400"/>
          </a:p>
        </p:txBody>
      </p:sp>
      <p:sp>
        <p:nvSpPr>
          <p:cNvPr id="187" name="Google Shape;187;p24"/>
          <p:cNvSpPr txBox="1">
            <a:spLocks noGrp="1"/>
          </p:cNvSpPr>
          <p:nvPr>
            <p:ph type="body" idx="1"/>
          </p:nvPr>
        </p:nvSpPr>
        <p:spPr>
          <a:xfrm>
            <a:off x="224050" y="1418725"/>
            <a:ext cx="8760600" cy="33027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rgbClr val="434343"/>
              </a:buClr>
              <a:buSzPts val="2000"/>
              <a:buChar char="●"/>
            </a:pPr>
            <a:r>
              <a:rPr lang="en" sz="2000">
                <a:solidFill>
                  <a:srgbClr val="434343"/>
                </a:solidFill>
                <a:highlight>
                  <a:srgbClr val="F9F9F9"/>
                </a:highlight>
                <a:latin typeface="Arial"/>
                <a:ea typeface="Arial"/>
                <a:cs typeface="Arial"/>
                <a:sym typeface="Arial"/>
              </a:rPr>
              <a:t>Works best with time series that have </a:t>
            </a:r>
            <a:r>
              <a:rPr lang="en" sz="2000" b="1">
                <a:solidFill>
                  <a:srgbClr val="434343"/>
                </a:solidFill>
                <a:highlight>
                  <a:srgbClr val="F9F9F9"/>
                </a:highlight>
                <a:latin typeface="Arial"/>
                <a:ea typeface="Arial"/>
                <a:cs typeface="Arial"/>
                <a:sym typeface="Arial"/>
              </a:rPr>
              <a:t>strong seasonal effects</a:t>
            </a:r>
            <a:endParaRPr sz="2000" b="1">
              <a:solidFill>
                <a:srgbClr val="434343"/>
              </a:solidFill>
              <a:highlight>
                <a:srgbClr val="F9F9F9"/>
              </a:highlight>
              <a:latin typeface="Arial"/>
              <a:ea typeface="Arial"/>
              <a:cs typeface="Arial"/>
              <a:sym typeface="Arial"/>
            </a:endParaRPr>
          </a:p>
          <a:p>
            <a:pPr marL="457200" lvl="0" indent="-355600" algn="l" rtl="0">
              <a:lnSpc>
                <a:spcPct val="150000"/>
              </a:lnSpc>
              <a:spcBef>
                <a:spcPts val="0"/>
              </a:spcBef>
              <a:spcAft>
                <a:spcPts val="0"/>
              </a:spcAft>
              <a:buClr>
                <a:srgbClr val="434343"/>
              </a:buClr>
              <a:buSzPts val="2000"/>
              <a:buChar char="●"/>
            </a:pPr>
            <a:r>
              <a:rPr lang="en" sz="2000">
                <a:solidFill>
                  <a:srgbClr val="434343"/>
                </a:solidFill>
              </a:rPr>
              <a:t>Fits </a:t>
            </a:r>
            <a:r>
              <a:rPr lang="en" sz="2000" b="1">
                <a:solidFill>
                  <a:srgbClr val="434343"/>
                </a:solidFill>
              </a:rPr>
              <a:t>many kinds of seasonalities</a:t>
            </a:r>
            <a:r>
              <a:rPr lang="en" sz="2000">
                <a:solidFill>
                  <a:srgbClr val="434343"/>
                </a:solidFill>
              </a:rPr>
              <a:t>: </a:t>
            </a:r>
            <a:r>
              <a:rPr lang="en" sz="2000">
                <a:solidFill>
                  <a:srgbClr val="434343"/>
                </a:solidFill>
                <a:highlight>
                  <a:srgbClr val="F9F9F9"/>
                </a:highlight>
                <a:latin typeface="Arial"/>
                <a:ea typeface="Arial"/>
                <a:cs typeface="Arial"/>
                <a:sym typeface="Arial"/>
              </a:rPr>
              <a:t>yearly, quarterly, monthly, daily, etc.</a:t>
            </a:r>
            <a:endParaRPr sz="2000">
              <a:solidFill>
                <a:srgbClr val="434343"/>
              </a:solidFill>
              <a:highlight>
                <a:srgbClr val="F9F9F9"/>
              </a:highlight>
              <a:latin typeface="Arial"/>
              <a:ea typeface="Arial"/>
              <a:cs typeface="Arial"/>
              <a:sym typeface="Arial"/>
            </a:endParaRPr>
          </a:p>
          <a:p>
            <a:pPr marL="457200" lvl="0" indent="-355600" algn="l" rtl="0">
              <a:lnSpc>
                <a:spcPct val="150000"/>
              </a:lnSpc>
              <a:spcBef>
                <a:spcPts val="0"/>
              </a:spcBef>
              <a:spcAft>
                <a:spcPts val="0"/>
              </a:spcAft>
              <a:buClr>
                <a:srgbClr val="434343"/>
              </a:buClr>
              <a:buSzPts val="2000"/>
              <a:buFont typeface="Arial"/>
              <a:buChar char="●"/>
            </a:pPr>
            <a:r>
              <a:rPr lang="en" sz="2000" b="1">
                <a:solidFill>
                  <a:srgbClr val="434343"/>
                </a:solidFill>
                <a:highlight>
                  <a:srgbClr val="F9F9F9"/>
                </a:highlight>
                <a:latin typeface="Arial"/>
                <a:ea typeface="Arial"/>
                <a:cs typeface="Arial"/>
                <a:sym typeface="Arial"/>
              </a:rPr>
              <a:t>Robust to shifts</a:t>
            </a:r>
            <a:r>
              <a:rPr lang="en" sz="2000">
                <a:solidFill>
                  <a:srgbClr val="434343"/>
                </a:solidFill>
                <a:highlight>
                  <a:srgbClr val="F9F9F9"/>
                </a:highlight>
                <a:latin typeface="Arial"/>
                <a:ea typeface="Arial"/>
                <a:cs typeface="Arial"/>
                <a:sym typeface="Arial"/>
              </a:rPr>
              <a:t> in the trend</a:t>
            </a:r>
            <a:endParaRPr sz="2000">
              <a:solidFill>
                <a:srgbClr val="434343"/>
              </a:solidFill>
              <a:highlight>
                <a:srgbClr val="F9F9F9"/>
              </a:highlight>
              <a:latin typeface="Arial"/>
              <a:ea typeface="Arial"/>
              <a:cs typeface="Arial"/>
              <a:sym typeface="Arial"/>
            </a:endParaRPr>
          </a:p>
          <a:p>
            <a:pPr marL="457200" lvl="0" indent="-355600" algn="l" rtl="0">
              <a:lnSpc>
                <a:spcPct val="150000"/>
              </a:lnSpc>
              <a:spcBef>
                <a:spcPts val="0"/>
              </a:spcBef>
              <a:spcAft>
                <a:spcPts val="0"/>
              </a:spcAft>
              <a:buClr>
                <a:srgbClr val="434343"/>
              </a:buClr>
              <a:buSzPts val="2000"/>
              <a:buFont typeface="Arial"/>
              <a:buChar char="●"/>
            </a:pPr>
            <a:r>
              <a:rPr lang="en" sz="2000">
                <a:solidFill>
                  <a:srgbClr val="434343"/>
                </a:solidFill>
                <a:highlight>
                  <a:srgbClr val="F9F9F9"/>
                </a:highlight>
                <a:latin typeface="Arial"/>
                <a:ea typeface="Arial"/>
                <a:cs typeface="Arial"/>
                <a:sym typeface="Arial"/>
              </a:rPr>
              <a:t>Forecasts</a:t>
            </a:r>
            <a:r>
              <a:rPr lang="en" sz="2000" b="1">
                <a:solidFill>
                  <a:srgbClr val="434343"/>
                </a:solidFill>
                <a:highlight>
                  <a:srgbClr val="F9F9F9"/>
                </a:highlight>
                <a:latin typeface="Arial"/>
                <a:ea typeface="Arial"/>
                <a:cs typeface="Arial"/>
                <a:sym typeface="Arial"/>
              </a:rPr>
              <a:t> </a:t>
            </a:r>
            <a:r>
              <a:rPr lang="en" sz="2000">
                <a:solidFill>
                  <a:srgbClr val="434343"/>
                </a:solidFill>
                <a:highlight>
                  <a:srgbClr val="F9F9F9"/>
                </a:highlight>
                <a:latin typeface="Arial"/>
                <a:ea typeface="Arial"/>
                <a:cs typeface="Arial"/>
                <a:sym typeface="Arial"/>
              </a:rPr>
              <a:t>well on</a:t>
            </a:r>
            <a:r>
              <a:rPr lang="en" sz="2000" b="1">
                <a:solidFill>
                  <a:srgbClr val="434343"/>
                </a:solidFill>
                <a:highlight>
                  <a:srgbClr val="F9F9F9"/>
                </a:highlight>
                <a:latin typeface="Arial"/>
                <a:ea typeface="Arial"/>
                <a:cs typeface="Arial"/>
                <a:sym typeface="Arial"/>
              </a:rPr>
              <a:t> a large scale of  time </a:t>
            </a:r>
            <a:endParaRPr sz="2000">
              <a:solidFill>
                <a:srgbClr val="434343"/>
              </a:solidFill>
              <a:highlight>
                <a:srgbClr val="F9F9F9"/>
              </a:highlight>
              <a:latin typeface="Arial"/>
              <a:ea typeface="Arial"/>
              <a:cs typeface="Arial"/>
              <a:sym typeface="Arial"/>
            </a:endParaRPr>
          </a:p>
        </p:txBody>
      </p:sp>
      <p:pic>
        <p:nvPicPr>
          <p:cNvPr id="188" name="Google Shape;188;p24"/>
          <p:cNvPicPr preferRelativeResize="0"/>
          <p:nvPr/>
        </p:nvPicPr>
        <p:blipFill>
          <a:blip r:embed="rId3">
            <a:alphaModFix/>
          </a:blip>
          <a:stretch>
            <a:fillRect/>
          </a:stretch>
        </p:blipFill>
        <p:spPr>
          <a:xfrm>
            <a:off x="5775879" y="3757700"/>
            <a:ext cx="2827820" cy="809625"/>
          </a:xfrm>
          <a:prstGeom prst="rect">
            <a:avLst/>
          </a:prstGeom>
          <a:noFill/>
          <a:ln>
            <a:noFill/>
          </a:ln>
        </p:spPr>
      </p:pic>
      <p:sp>
        <p:nvSpPr>
          <p:cNvPr id="189" name="Google Shape;18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190" name="Google Shape;190;p24"/>
          <p:cNvSpPr txBox="1"/>
          <p:nvPr/>
        </p:nvSpPr>
        <p:spPr>
          <a:xfrm>
            <a:off x="409150" y="4186325"/>
            <a:ext cx="39354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 Official website : </a:t>
            </a:r>
            <a:r>
              <a:rPr lang="en" sz="1100" u="sng" dirty="0">
                <a:solidFill>
                  <a:srgbClr val="002060"/>
                </a:solidFill>
              </a:rPr>
              <a:t>https://facebook.github.io/prophet/</a:t>
            </a:r>
            <a:endParaRPr dirty="0">
              <a:solidFill>
                <a:srgbClr val="00206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Modeling Process</a:t>
            </a:r>
            <a:endParaRPr/>
          </a:p>
        </p:txBody>
      </p:sp>
      <p:sp>
        <p:nvSpPr>
          <p:cNvPr id="196" name="Google Shape;1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197" name="Google Shape;197;p25"/>
          <p:cNvPicPr preferRelativeResize="0"/>
          <p:nvPr/>
        </p:nvPicPr>
        <p:blipFill>
          <a:blip r:embed="rId3">
            <a:alphaModFix/>
          </a:blip>
          <a:stretch>
            <a:fillRect/>
          </a:stretch>
        </p:blipFill>
        <p:spPr>
          <a:xfrm>
            <a:off x="0" y="1604305"/>
            <a:ext cx="9144000" cy="2724789"/>
          </a:xfrm>
          <a:prstGeom prst="rect">
            <a:avLst/>
          </a:prstGeom>
          <a:noFill/>
          <a:ln>
            <a:noFill/>
          </a:ln>
        </p:spPr>
      </p:pic>
      <p:sp>
        <p:nvSpPr>
          <p:cNvPr id="198" name="Google Shape;198;p25"/>
          <p:cNvSpPr txBox="1"/>
          <p:nvPr/>
        </p:nvSpPr>
        <p:spPr>
          <a:xfrm>
            <a:off x="149575" y="4195125"/>
            <a:ext cx="4315500" cy="60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b="1">
                <a:solidFill>
                  <a:schemeClr val="dk2"/>
                </a:solidFill>
                <a:latin typeface="Open Sans"/>
                <a:ea typeface="Open Sans"/>
                <a:cs typeface="Open Sans"/>
                <a:sym typeface="Open Sans"/>
              </a:rPr>
              <a:t>*Train Dataset</a:t>
            </a:r>
            <a:r>
              <a:rPr lang="en" sz="1100">
                <a:solidFill>
                  <a:schemeClr val="dk2"/>
                </a:solidFill>
                <a:latin typeface="Open Sans"/>
                <a:ea typeface="Open Sans"/>
                <a:cs typeface="Open Sans"/>
                <a:sym typeface="Open Sans"/>
              </a:rPr>
              <a:t>: 3/1/2017 01:00:00 - 5/31/2019 23:00:00</a:t>
            </a:r>
            <a:endParaRPr sz="1100">
              <a:solidFill>
                <a:schemeClr val="dk2"/>
              </a:solidFill>
              <a:latin typeface="Open Sans"/>
              <a:ea typeface="Open Sans"/>
              <a:cs typeface="Open Sans"/>
              <a:sym typeface="Open Sans"/>
            </a:endParaRPr>
          </a:p>
          <a:p>
            <a:pPr marL="0" lvl="0" indent="0" algn="l" rtl="0">
              <a:lnSpc>
                <a:spcPct val="100000"/>
              </a:lnSpc>
              <a:spcBef>
                <a:spcPts val="1600"/>
              </a:spcBef>
              <a:spcAft>
                <a:spcPts val="0"/>
              </a:spcAft>
              <a:buNone/>
            </a:pPr>
            <a:r>
              <a:rPr lang="en" sz="1100" b="1">
                <a:solidFill>
                  <a:schemeClr val="dk2"/>
                </a:solidFill>
                <a:latin typeface="Open Sans"/>
                <a:ea typeface="Open Sans"/>
                <a:cs typeface="Open Sans"/>
                <a:sym typeface="Open Sans"/>
              </a:rPr>
              <a:t>*Test Dataset</a:t>
            </a:r>
            <a:r>
              <a:rPr lang="en" sz="1100">
                <a:solidFill>
                  <a:schemeClr val="dk2"/>
                </a:solidFill>
                <a:latin typeface="Open Sans"/>
                <a:ea typeface="Open Sans"/>
                <a:cs typeface="Open Sans"/>
                <a:sym typeface="Open Sans"/>
              </a:rPr>
              <a:t>: 6/1/2019 00:00:00 - 12/31/2019 23:00:00</a:t>
            </a:r>
            <a:endParaRPr sz="1100">
              <a:solidFill>
                <a:schemeClr val="dk2"/>
              </a:solidFill>
              <a:latin typeface="Open Sans"/>
              <a:ea typeface="Open Sans"/>
              <a:cs typeface="Open Sans"/>
              <a:sym typeface="Open Sans"/>
            </a:endParaRPr>
          </a:p>
          <a:p>
            <a:pPr marL="0" lvl="0" indent="0" algn="l" rtl="0">
              <a:lnSpc>
                <a:spcPct val="100000"/>
              </a:lnSpc>
              <a:spcBef>
                <a:spcPts val="1600"/>
              </a:spcBef>
              <a:spcAft>
                <a:spcPts val="0"/>
              </a:spcAft>
              <a:buNone/>
            </a:pPr>
            <a:endParaRPr sz="110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xfrm>
            <a:off x="311700" y="418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Result</a:t>
            </a:r>
            <a:endParaRPr/>
          </a:p>
        </p:txBody>
      </p:sp>
      <p:sp>
        <p:nvSpPr>
          <p:cNvPr id="204" name="Google Shape;204;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205" name="Google Shape;205;p26"/>
          <p:cNvPicPr preferRelativeResize="0"/>
          <p:nvPr/>
        </p:nvPicPr>
        <p:blipFill>
          <a:blip r:embed="rId3">
            <a:alphaModFix/>
          </a:blip>
          <a:stretch>
            <a:fillRect/>
          </a:stretch>
        </p:blipFill>
        <p:spPr>
          <a:xfrm>
            <a:off x="63200" y="2849150"/>
            <a:ext cx="3786174" cy="2116624"/>
          </a:xfrm>
          <a:prstGeom prst="rect">
            <a:avLst/>
          </a:prstGeom>
          <a:noFill/>
          <a:ln>
            <a:noFill/>
          </a:ln>
        </p:spPr>
      </p:pic>
      <p:sp>
        <p:nvSpPr>
          <p:cNvPr id="206" name="Google Shape;206;p26"/>
          <p:cNvSpPr txBox="1"/>
          <p:nvPr/>
        </p:nvSpPr>
        <p:spPr>
          <a:xfrm>
            <a:off x="2883475" y="3123975"/>
            <a:ext cx="691500" cy="1841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0000"/>
              </a:solidFill>
              <a:latin typeface="Open Sans"/>
              <a:ea typeface="Open Sans"/>
              <a:cs typeface="Open Sans"/>
              <a:sym typeface="Open Sans"/>
            </a:endParaRPr>
          </a:p>
        </p:txBody>
      </p:sp>
      <p:cxnSp>
        <p:nvCxnSpPr>
          <p:cNvPr id="207" name="Google Shape;207;p26"/>
          <p:cNvCxnSpPr/>
          <p:nvPr/>
        </p:nvCxnSpPr>
        <p:spPr>
          <a:xfrm rot="10800000" flipH="1">
            <a:off x="3575125" y="2802475"/>
            <a:ext cx="827400" cy="966900"/>
          </a:xfrm>
          <a:prstGeom prst="straightConnector1">
            <a:avLst/>
          </a:prstGeom>
          <a:noFill/>
          <a:ln w="19050" cap="flat" cmpd="sng">
            <a:solidFill>
              <a:srgbClr val="FF0000"/>
            </a:solidFill>
            <a:prstDash val="solid"/>
            <a:round/>
            <a:headEnd type="none" w="med" len="med"/>
            <a:tailEnd type="triangle" w="med" len="med"/>
          </a:ln>
        </p:spPr>
      </p:cxnSp>
      <p:sp>
        <p:nvSpPr>
          <p:cNvPr id="208" name="Google Shape;208;p26"/>
          <p:cNvSpPr txBox="1"/>
          <p:nvPr/>
        </p:nvSpPr>
        <p:spPr>
          <a:xfrm>
            <a:off x="4032975" y="3037600"/>
            <a:ext cx="5009100" cy="163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34343"/>
                </a:solidFill>
                <a:latin typeface="Open Sans"/>
                <a:ea typeface="Open Sans"/>
                <a:cs typeface="Open Sans"/>
                <a:sym typeface="Open Sans"/>
              </a:rPr>
              <a:t>Pros</a:t>
            </a:r>
            <a:r>
              <a:rPr lang="en">
                <a:solidFill>
                  <a:srgbClr val="434343"/>
                </a:solidFill>
                <a:latin typeface="Open Sans"/>
                <a:ea typeface="Open Sans"/>
                <a:cs typeface="Open Sans"/>
                <a:sym typeface="Open Sans"/>
              </a:rPr>
              <a:t>:</a:t>
            </a:r>
            <a:endParaRPr>
              <a:solidFill>
                <a:srgbClr val="434343"/>
              </a:solidFill>
              <a:latin typeface="Open Sans"/>
              <a:ea typeface="Open Sans"/>
              <a:cs typeface="Open Sans"/>
              <a:sym typeface="Open Sans"/>
            </a:endParaRPr>
          </a:p>
          <a:p>
            <a:pPr marL="457200" lvl="0" indent="-317500" algn="l" rtl="0">
              <a:spcBef>
                <a:spcPts val="0"/>
              </a:spcBef>
              <a:spcAft>
                <a:spcPts val="0"/>
              </a:spcAft>
              <a:buClr>
                <a:srgbClr val="434343"/>
              </a:buClr>
              <a:buSzPts val="1400"/>
              <a:buFont typeface="Open Sans"/>
              <a:buAutoNum type="arabicParenR"/>
            </a:pPr>
            <a:r>
              <a:rPr lang="en">
                <a:solidFill>
                  <a:srgbClr val="434343"/>
                </a:solidFill>
                <a:latin typeface="Open Sans"/>
                <a:ea typeface="Open Sans"/>
                <a:cs typeface="Open Sans"/>
                <a:sym typeface="Open Sans"/>
              </a:rPr>
              <a:t>Captured the upward trend at the second half year</a:t>
            </a:r>
            <a:endParaRPr>
              <a:solidFill>
                <a:srgbClr val="434343"/>
              </a:solidFill>
              <a:latin typeface="Open Sans"/>
              <a:ea typeface="Open Sans"/>
              <a:cs typeface="Open Sans"/>
              <a:sym typeface="Open Sans"/>
            </a:endParaRPr>
          </a:p>
          <a:p>
            <a:pPr marL="457200" lvl="0" indent="-317500" algn="l" rtl="0">
              <a:spcBef>
                <a:spcPts val="0"/>
              </a:spcBef>
              <a:spcAft>
                <a:spcPts val="0"/>
              </a:spcAft>
              <a:buClr>
                <a:srgbClr val="434343"/>
              </a:buClr>
              <a:buSzPts val="1400"/>
              <a:buFont typeface="Open Sans"/>
              <a:buAutoNum type="arabicParenR"/>
            </a:pPr>
            <a:r>
              <a:rPr lang="en">
                <a:solidFill>
                  <a:srgbClr val="434343"/>
                </a:solidFill>
                <a:latin typeface="Open Sans"/>
                <a:ea typeface="Open Sans"/>
                <a:cs typeface="Open Sans"/>
                <a:sym typeface="Open Sans"/>
              </a:rPr>
              <a:t>Indeed robust to shifts in the trend</a:t>
            </a:r>
            <a:endParaRPr>
              <a:solidFill>
                <a:srgbClr val="434343"/>
              </a:solidFill>
              <a:latin typeface="Open Sans"/>
              <a:ea typeface="Open Sans"/>
              <a:cs typeface="Open Sans"/>
              <a:sym typeface="Open Sans"/>
            </a:endParaRPr>
          </a:p>
          <a:p>
            <a:pPr marL="457200" lvl="0" indent="0" algn="l" rtl="0">
              <a:spcBef>
                <a:spcPts val="0"/>
              </a:spcBef>
              <a:spcAft>
                <a:spcPts val="0"/>
              </a:spcAft>
              <a:buNone/>
            </a:pPr>
            <a:endParaRPr>
              <a:solidFill>
                <a:srgbClr val="434343"/>
              </a:solidFill>
              <a:latin typeface="Open Sans"/>
              <a:ea typeface="Open Sans"/>
              <a:cs typeface="Open Sans"/>
              <a:sym typeface="Open Sans"/>
            </a:endParaRPr>
          </a:p>
          <a:p>
            <a:pPr marL="0" lvl="0" indent="0" algn="l" rtl="0">
              <a:spcBef>
                <a:spcPts val="0"/>
              </a:spcBef>
              <a:spcAft>
                <a:spcPts val="0"/>
              </a:spcAft>
              <a:buNone/>
            </a:pPr>
            <a:r>
              <a:rPr lang="en" b="1">
                <a:solidFill>
                  <a:srgbClr val="434343"/>
                </a:solidFill>
                <a:latin typeface="Open Sans"/>
                <a:ea typeface="Open Sans"/>
                <a:cs typeface="Open Sans"/>
                <a:sym typeface="Open Sans"/>
              </a:rPr>
              <a:t>Cons</a:t>
            </a:r>
            <a:r>
              <a:rPr lang="en">
                <a:solidFill>
                  <a:srgbClr val="434343"/>
                </a:solidFill>
                <a:latin typeface="Open Sans"/>
                <a:ea typeface="Open Sans"/>
                <a:cs typeface="Open Sans"/>
                <a:sym typeface="Open Sans"/>
              </a:rPr>
              <a:t>:</a:t>
            </a:r>
            <a:endParaRPr>
              <a:solidFill>
                <a:srgbClr val="434343"/>
              </a:solidFill>
              <a:latin typeface="Open Sans"/>
              <a:ea typeface="Open Sans"/>
              <a:cs typeface="Open Sans"/>
              <a:sym typeface="Open Sans"/>
            </a:endParaRPr>
          </a:p>
          <a:p>
            <a:pPr marL="457200" lvl="0" indent="-317500" algn="l" rtl="0">
              <a:spcBef>
                <a:spcPts val="0"/>
              </a:spcBef>
              <a:spcAft>
                <a:spcPts val="0"/>
              </a:spcAft>
              <a:buClr>
                <a:srgbClr val="434343"/>
              </a:buClr>
              <a:buSzPts val="1400"/>
              <a:buFont typeface="Open Sans"/>
              <a:buAutoNum type="arabicParenR"/>
            </a:pPr>
            <a:r>
              <a:rPr lang="en">
                <a:solidFill>
                  <a:srgbClr val="434343"/>
                </a:solidFill>
                <a:latin typeface="Open Sans"/>
                <a:ea typeface="Open Sans"/>
                <a:cs typeface="Open Sans"/>
                <a:sym typeface="Open Sans"/>
              </a:rPr>
              <a:t>Lacked of accuracy on predicting extreme values</a:t>
            </a:r>
            <a:endParaRPr>
              <a:solidFill>
                <a:srgbClr val="434343"/>
              </a:solidFill>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pic>
        <p:nvPicPr>
          <p:cNvPr id="209" name="Google Shape;209;p26"/>
          <p:cNvPicPr preferRelativeResize="0"/>
          <p:nvPr/>
        </p:nvPicPr>
        <p:blipFill>
          <a:blip r:embed="rId4">
            <a:alphaModFix/>
          </a:blip>
          <a:stretch>
            <a:fillRect/>
          </a:stretch>
        </p:blipFill>
        <p:spPr>
          <a:xfrm>
            <a:off x="2721325" y="439900"/>
            <a:ext cx="6320727" cy="2333626"/>
          </a:xfrm>
          <a:prstGeom prst="rect">
            <a:avLst/>
          </a:prstGeom>
          <a:noFill/>
          <a:ln>
            <a:noFill/>
          </a:ln>
        </p:spPr>
      </p:pic>
      <p:sp>
        <p:nvSpPr>
          <p:cNvPr id="210" name="Google Shape;210;p26"/>
          <p:cNvSpPr txBox="1"/>
          <p:nvPr/>
        </p:nvSpPr>
        <p:spPr>
          <a:xfrm>
            <a:off x="7129900" y="1361825"/>
            <a:ext cx="1802100" cy="1008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0000"/>
              </a:solidFill>
              <a:latin typeface="Open Sans"/>
              <a:ea typeface="Open Sans"/>
              <a:cs typeface="Open Sans"/>
              <a:sym typeface="Open Sans"/>
            </a:endParaRPr>
          </a:p>
        </p:txBody>
      </p:sp>
      <p:sp>
        <p:nvSpPr>
          <p:cNvPr id="211" name="Google Shape;211;p26"/>
          <p:cNvSpPr/>
          <p:nvPr/>
        </p:nvSpPr>
        <p:spPr>
          <a:xfrm>
            <a:off x="7709175" y="2395425"/>
            <a:ext cx="1173784" cy="1372375"/>
          </a:xfrm>
          <a:custGeom>
            <a:avLst/>
            <a:gdLst/>
            <a:ahLst/>
            <a:cxnLst/>
            <a:rect l="l" t="t" r="r" b="b"/>
            <a:pathLst>
              <a:path w="79056" h="54895" extrusionOk="0">
                <a:moveTo>
                  <a:pt x="0" y="51071"/>
                </a:moveTo>
                <a:cubicBezTo>
                  <a:pt x="12322" y="51071"/>
                  <a:pt x="61852" y="59583"/>
                  <a:pt x="73930" y="51071"/>
                </a:cubicBezTo>
                <a:cubicBezTo>
                  <a:pt x="86009" y="42559"/>
                  <a:pt x="72714" y="8512"/>
                  <a:pt x="72471" y="0"/>
                </a:cubicBezTo>
              </a:path>
            </a:pathLst>
          </a:custGeom>
          <a:noFill/>
          <a:ln w="19050" cap="flat" cmpd="sng">
            <a:solidFill>
              <a:srgbClr val="FF0000"/>
            </a:solidFill>
            <a:prstDash val="solid"/>
            <a:round/>
            <a:headEnd type="stealth" w="med" len="med"/>
            <a:tailEnd type="none" w="med" len="med"/>
          </a:ln>
        </p:spPr>
      </p:sp>
      <p:sp>
        <p:nvSpPr>
          <p:cNvPr id="212" name="Google Shape;212;p26"/>
          <p:cNvSpPr txBox="1"/>
          <p:nvPr/>
        </p:nvSpPr>
        <p:spPr>
          <a:xfrm>
            <a:off x="2721325" y="2676775"/>
            <a:ext cx="1503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latin typeface="Open Sans"/>
                <a:ea typeface="Open Sans"/>
                <a:cs typeface="Open Sans"/>
                <a:sym typeface="Open Sans"/>
              </a:rPr>
              <a:t>Start: 2019-06-01 00:00:00                                              </a:t>
            </a:r>
            <a:endParaRPr sz="800" b="1">
              <a:latin typeface="Open Sans"/>
              <a:ea typeface="Open Sans"/>
              <a:cs typeface="Open Sans"/>
              <a:sym typeface="Open Sans"/>
            </a:endParaRPr>
          </a:p>
        </p:txBody>
      </p:sp>
      <p:sp>
        <p:nvSpPr>
          <p:cNvPr id="213" name="Google Shape;213;p26"/>
          <p:cNvSpPr txBox="1"/>
          <p:nvPr/>
        </p:nvSpPr>
        <p:spPr>
          <a:xfrm>
            <a:off x="7642700" y="2697325"/>
            <a:ext cx="1570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latin typeface="Open Sans"/>
                <a:ea typeface="Open Sans"/>
                <a:cs typeface="Open Sans"/>
                <a:sym typeface="Open Sans"/>
              </a:rPr>
              <a:t>End: 2019-12-31 23:00:00                                              </a:t>
            </a:r>
            <a:endParaRPr sz="800" b="1">
              <a:latin typeface="Open Sans"/>
              <a:ea typeface="Open Sans"/>
              <a:cs typeface="Open Sans"/>
              <a:sym typeface="Open Sans"/>
            </a:endParaRPr>
          </a:p>
        </p:txBody>
      </p:sp>
      <p:sp>
        <p:nvSpPr>
          <p:cNvPr id="214" name="Google Shape;214;p26"/>
          <p:cNvSpPr txBox="1"/>
          <p:nvPr/>
        </p:nvSpPr>
        <p:spPr>
          <a:xfrm>
            <a:off x="1051425" y="3123975"/>
            <a:ext cx="487800" cy="1841700"/>
          </a:xfrm>
          <a:prstGeom prst="rect">
            <a:avLst/>
          </a:prstGeom>
          <a:noFill/>
          <a:ln w="19050" cap="flat" cmpd="sng">
            <a:solidFill>
              <a:srgbClr val="FF99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0000"/>
              </a:solidFill>
              <a:latin typeface="Open Sans"/>
              <a:ea typeface="Open Sans"/>
              <a:cs typeface="Open Sans"/>
              <a:sym typeface="Open Sans"/>
            </a:endParaRPr>
          </a:p>
        </p:txBody>
      </p:sp>
      <p:sp>
        <p:nvSpPr>
          <p:cNvPr id="215" name="Google Shape;215;p26"/>
          <p:cNvSpPr txBox="1"/>
          <p:nvPr/>
        </p:nvSpPr>
        <p:spPr>
          <a:xfrm>
            <a:off x="1965825" y="3123975"/>
            <a:ext cx="618600" cy="1841700"/>
          </a:xfrm>
          <a:prstGeom prst="rect">
            <a:avLst/>
          </a:prstGeom>
          <a:noFill/>
          <a:ln w="19050" cap="flat" cmpd="sng">
            <a:solidFill>
              <a:srgbClr val="FF99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0000"/>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7"/>
          <p:cNvSpPr txBox="1">
            <a:spLocks noGrp="1"/>
          </p:cNvSpPr>
          <p:nvPr>
            <p:ph type="title"/>
          </p:nvPr>
        </p:nvSpPr>
        <p:spPr>
          <a:xfrm>
            <a:off x="311700" y="3688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Error Metrics  </a:t>
            </a:r>
            <a:r>
              <a:rPr lang="en" sz="2400"/>
              <a:t>- How does the model perform?</a:t>
            </a:r>
            <a:endParaRPr sz="2400"/>
          </a:p>
        </p:txBody>
      </p:sp>
      <p:sp>
        <p:nvSpPr>
          <p:cNvPr id="221" name="Google Shape;221;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graphicFrame>
        <p:nvGraphicFramePr>
          <p:cNvPr id="222" name="Google Shape;222;p27"/>
          <p:cNvGraphicFramePr/>
          <p:nvPr/>
        </p:nvGraphicFramePr>
        <p:xfrm>
          <a:off x="559850" y="2647950"/>
          <a:ext cx="8077250" cy="1828710"/>
        </p:xfrm>
        <a:graphic>
          <a:graphicData uri="http://schemas.openxmlformats.org/drawingml/2006/table">
            <a:tbl>
              <a:tblPr>
                <a:noFill/>
                <a:tableStyleId>{29B00C63-C6F8-4BDB-A577-AEF56A86EB07}</a:tableStyleId>
              </a:tblPr>
              <a:tblGrid>
                <a:gridCol w="1201475">
                  <a:extLst>
                    <a:ext uri="{9D8B030D-6E8A-4147-A177-3AD203B41FA5}">
                      <a16:colId xmlns:a16="http://schemas.microsoft.com/office/drawing/2014/main" val="20000"/>
                    </a:ext>
                  </a:extLst>
                </a:gridCol>
                <a:gridCol w="774300">
                  <a:extLst>
                    <a:ext uri="{9D8B030D-6E8A-4147-A177-3AD203B41FA5}">
                      <a16:colId xmlns:a16="http://schemas.microsoft.com/office/drawing/2014/main" val="20001"/>
                    </a:ext>
                  </a:extLst>
                </a:gridCol>
                <a:gridCol w="1824525">
                  <a:extLst>
                    <a:ext uri="{9D8B030D-6E8A-4147-A177-3AD203B41FA5}">
                      <a16:colId xmlns:a16="http://schemas.microsoft.com/office/drawing/2014/main" val="20002"/>
                    </a:ext>
                  </a:extLst>
                </a:gridCol>
                <a:gridCol w="2138475">
                  <a:extLst>
                    <a:ext uri="{9D8B030D-6E8A-4147-A177-3AD203B41FA5}">
                      <a16:colId xmlns:a16="http://schemas.microsoft.com/office/drawing/2014/main" val="20003"/>
                    </a:ext>
                  </a:extLst>
                </a:gridCol>
                <a:gridCol w="2138475">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a:t>Methods</a:t>
                      </a:r>
                      <a:endParaRPr/>
                    </a:p>
                  </a:txBody>
                  <a:tcPr marL="91425" marR="91425" marT="91425" marB="91425" anchor="ctr"/>
                </a:tc>
                <a:tc>
                  <a:txBody>
                    <a:bodyPr/>
                    <a:lstStyle/>
                    <a:p>
                      <a:pPr marL="0" lvl="0" indent="0" algn="ctr" rtl="0">
                        <a:spcBef>
                          <a:spcPts val="0"/>
                        </a:spcBef>
                        <a:spcAft>
                          <a:spcPts val="0"/>
                        </a:spcAft>
                        <a:buNone/>
                      </a:pPr>
                      <a:r>
                        <a:rPr lang="en"/>
                        <a:t>MAPE</a:t>
                      </a:r>
                      <a:endParaRPr/>
                    </a:p>
                  </a:txBody>
                  <a:tcPr marL="91425" marR="91425" marT="91425" marB="91425" anchor="ctr"/>
                </a:tc>
                <a:tc>
                  <a:txBody>
                    <a:bodyPr/>
                    <a:lstStyle/>
                    <a:p>
                      <a:pPr marL="0" lvl="0" indent="0" algn="ctr" rtl="0">
                        <a:spcBef>
                          <a:spcPts val="0"/>
                        </a:spcBef>
                        <a:spcAft>
                          <a:spcPts val="0"/>
                        </a:spcAft>
                        <a:buNone/>
                      </a:pPr>
                      <a:r>
                        <a:rPr lang="en"/>
                        <a:t># of Extreme Values</a:t>
                      </a:r>
                      <a:endParaRPr/>
                    </a:p>
                  </a:txBody>
                  <a:tcPr marL="91425" marR="91425" marT="91425" marB="91425" anchor="ctr"/>
                </a:tc>
                <a:tc>
                  <a:txBody>
                    <a:bodyPr/>
                    <a:lstStyle/>
                    <a:p>
                      <a:pPr marL="0" lvl="0" indent="0" algn="ctr" rtl="0">
                        <a:spcBef>
                          <a:spcPts val="0"/>
                        </a:spcBef>
                        <a:spcAft>
                          <a:spcPts val="0"/>
                        </a:spcAft>
                        <a:buNone/>
                      </a:pPr>
                      <a:r>
                        <a:rPr lang="en"/>
                        <a:t>% of Extreme Values</a:t>
                      </a:r>
                      <a:endParaRPr/>
                    </a:p>
                  </a:txBody>
                  <a:tcPr marL="91425" marR="91425" marT="91425" marB="91425" anchor="ctr"/>
                </a:tc>
                <a:tc>
                  <a:txBody>
                    <a:bodyPr/>
                    <a:lstStyle/>
                    <a:p>
                      <a:pPr marL="0" lvl="0" indent="0" algn="ctr" rtl="0">
                        <a:spcBef>
                          <a:spcPts val="0"/>
                        </a:spcBef>
                        <a:spcAft>
                          <a:spcPts val="0"/>
                        </a:spcAft>
                        <a:buNone/>
                      </a:pPr>
                      <a:r>
                        <a:rPr lang="en"/>
                        <a:t>Accuracy of forecast</a:t>
                      </a:r>
                      <a:endParaRPr/>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Confidence</a:t>
                      </a:r>
                      <a:br>
                        <a:rPr lang="en"/>
                      </a:br>
                      <a:r>
                        <a:rPr lang="en"/>
                        <a:t>interval</a:t>
                      </a:r>
                      <a:endParaRPr/>
                    </a:p>
                  </a:txBody>
                  <a:tcPr marL="91425" marR="91425" marT="91425" marB="91425" anchor="ctr"/>
                </a:tc>
                <a:tc>
                  <a:txBody>
                    <a:bodyPr/>
                    <a:lstStyle/>
                    <a:p>
                      <a:pPr marL="0" lvl="0" indent="0" algn="ctr" rtl="0">
                        <a:spcBef>
                          <a:spcPts val="0"/>
                        </a:spcBef>
                        <a:spcAft>
                          <a:spcPts val="0"/>
                        </a:spcAft>
                        <a:buNone/>
                      </a:pPr>
                      <a:r>
                        <a:rPr lang="en"/>
                        <a:t>15.6%</a:t>
                      </a:r>
                      <a:endParaRPr/>
                    </a:p>
                  </a:txBody>
                  <a:tcPr marL="91425" marR="91425" marT="91425" marB="91425" anchor="ctr"/>
                </a:tc>
                <a:tc>
                  <a:txBody>
                    <a:bodyPr/>
                    <a:lstStyle/>
                    <a:p>
                      <a:pPr marL="0" lvl="0" indent="0" algn="ctr" rtl="0">
                        <a:spcBef>
                          <a:spcPts val="0"/>
                        </a:spcBef>
                        <a:spcAft>
                          <a:spcPts val="0"/>
                        </a:spcAft>
                        <a:buNone/>
                      </a:pPr>
                      <a:r>
                        <a:rPr lang="en"/>
                        <a:t>790/5137</a:t>
                      </a:r>
                      <a:endParaRPr/>
                    </a:p>
                  </a:txBody>
                  <a:tcPr marL="91425" marR="91425" marT="91425" marB="91425" anchor="ctr"/>
                </a:tc>
                <a:tc>
                  <a:txBody>
                    <a:bodyPr/>
                    <a:lstStyle/>
                    <a:p>
                      <a:pPr marL="0" lvl="0" indent="0" algn="ctr" rtl="0">
                        <a:spcBef>
                          <a:spcPts val="0"/>
                        </a:spcBef>
                        <a:spcAft>
                          <a:spcPts val="0"/>
                        </a:spcAft>
                        <a:buNone/>
                      </a:pPr>
                      <a:r>
                        <a:rPr lang="en"/>
                        <a:t>15.4%</a:t>
                      </a:r>
                      <a:endParaRPr/>
                    </a:p>
                  </a:txBody>
                  <a:tcPr marL="91425" marR="91425" marT="91425" marB="91425" anchor="ctr"/>
                </a:tc>
                <a:tc>
                  <a:txBody>
                    <a:bodyPr/>
                    <a:lstStyle/>
                    <a:p>
                      <a:pPr marL="0" lvl="0" indent="0" algn="ctr" rtl="0">
                        <a:spcBef>
                          <a:spcPts val="0"/>
                        </a:spcBef>
                        <a:spcAft>
                          <a:spcPts val="0"/>
                        </a:spcAft>
                        <a:buNone/>
                      </a:pPr>
                      <a:r>
                        <a:rPr lang="en">
                          <a:solidFill>
                            <a:srgbClr val="FF0000"/>
                          </a:solidFill>
                        </a:rPr>
                        <a:t>Good Forecast</a:t>
                      </a:r>
                      <a:endParaRPr>
                        <a:solidFill>
                          <a:srgbClr val="FF0000"/>
                        </a:solidFill>
                      </a:endParaRPr>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+/- 3  standard </a:t>
                      </a:r>
                      <a:br>
                        <a:rPr lang="en"/>
                      </a:br>
                      <a:r>
                        <a:rPr lang="en"/>
                        <a:t>deviations</a:t>
                      </a:r>
                      <a:endParaRPr/>
                    </a:p>
                  </a:txBody>
                  <a:tcPr marL="91425" marR="91425" marT="91425" marB="91425" anchor="ctr"/>
                </a:tc>
                <a:tc>
                  <a:txBody>
                    <a:bodyPr/>
                    <a:lstStyle/>
                    <a:p>
                      <a:pPr marL="0" lvl="0" indent="0" algn="ctr" rtl="0">
                        <a:spcBef>
                          <a:spcPts val="0"/>
                        </a:spcBef>
                        <a:spcAft>
                          <a:spcPts val="0"/>
                        </a:spcAft>
                        <a:buNone/>
                      </a:pPr>
                      <a:r>
                        <a:rPr lang="en"/>
                        <a:t>19.4%</a:t>
                      </a:r>
                      <a:endParaRPr/>
                    </a:p>
                  </a:txBody>
                  <a:tcPr marL="91425" marR="91425" marT="91425" marB="91425" anchor="ctr"/>
                </a:tc>
                <a:tc>
                  <a:txBody>
                    <a:bodyPr/>
                    <a:lstStyle/>
                    <a:p>
                      <a:pPr marL="0" lvl="0" indent="0" algn="ctr" rtl="0">
                        <a:spcBef>
                          <a:spcPts val="0"/>
                        </a:spcBef>
                        <a:spcAft>
                          <a:spcPts val="0"/>
                        </a:spcAft>
                        <a:buNone/>
                      </a:pPr>
                      <a:r>
                        <a:rPr lang="en"/>
                        <a:t>190/5137</a:t>
                      </a:r>
                      <a:endParaRPr/>
                    </a:p>
                  </a:txBody>
                  <a:tcPr marL="91425" marR="91425" marT="91425" marB="91425" anchor="ctr"/>
                </a:tc>
                <a:tc>
                  <a:txBody>
                    <a:bodyPr/>
                    <a:lstStyle/>
                    <a:p>
                      <a:pPr marL="0" lvl="0" indent="0" algn="ctr" rtl="0">
                        <a:spcBef>
                          <a:spcPts val="0"/>
                        </a:spcBef>
                        <a:spcAft>
                          <a:spcPts val="0"/>
                        </a:spcAft>
                        <a:buNone/>
                      </a:pPr>
                      <a:r>
                        <a:rPr lang="en"/>
                        <a:t>3.7%</a:t>
                      </a:r>
                      <a:endParaRPr/>
                    </a:p>
                  </a:txBody>
                  <a:tcPr marL="91425" marR="91425" marT="91425" marB="91425" anchor="ctr"/>
                </a:tc>
                <a:tc>
                  <a:txBody>
                    <a:bodyPr/>
                    <a:lstStyle/>
                    <a:p>
                      <a:pPr marL="0" lvl="0" indent="0" algn="ctr" rtl="0">
                        <a:spcBef>
                          <a:spcPts val="0"/>
                        </a:spcBef>
                        <a:spcAft>
                          <a:spcPts val="0"/>
                        </a:spcAft>
                        <a:buNone/>
                      </a:pPr>
                      <a:r>
                        <a:rPr lang="en">
                          <a:solidFill>
                            <a:srgbClr val="FF0000"/>
                          </a:solidFill>
                        </a:rPr>
                        <a:t>Good Forecast</a:t>
                      </a:r>
                      <a:endParaRPr>
                        <a:solidFill>
                          <a:srgbClr val="FF0000"/>
                        </a:solidFill>
                      </a:endParaRPr>
                    </a:p>
                  </a:txBody>
                  <a:tcPr marL="91425" marR="91425" marT="91425" marB="91425" anchor="ctr"/>
                </a:tc>
                <a:extLst>
                  <a:ext uri="{0D108BD9-81ED-4DB2-BD59-A6C34878D82A}">
                    <a16:rowId xmlns:a16="http://schemas.microsoft.com/office/drawing/2014/main" val="10002"/>
                  </a:ext>
                </a:extLst>
              </a:tr>
            </a:tbl>
          </a:graphicData>
        </a:graphic>
      </p:graphicFrame>
      <p:sp>
        <p:nvSpPr>
          <p:cNvPr id="223" name="Google Shape;223;p27"/>
          <p:cNvSpPr txBox="1"/>
          <p:nvPr/>
        </p:nvSpPr>
        <p:spPr>
          <a:xfrm>
            <a:off x="944925" y="1338525"/>
            <a:ext cx="2071500" cy="70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latin typeface="Open Sans"/>
                <a:ea typeface="Open Sans"/>
                <a:cs typeface="Open Sans"/>
                <a:sym typeface="Open Sans"/>
              </a:rPr>
              <a:t>MAPE_All = 38.2%</a:t>
            </a:r>
            <a:endParaRPr sz="1500">
              <a:latin typeface="Open Sans"/>
              <a:ea typeface="Open Sans"/>
              <a:cs typeface="Open Sans"/>
              <a:sym typeface="Open Sans"/>
            </a:endParaRPr>
          </a:p>
          <a:p>
            <a:pPr marL="0" lvl="0" indent="0" algn="l" rtl="0">
              <a:lnSpc>
                <a:spcPct val="115000"/>
              </a:lnSpc>
              <a:spcBef>
                <a:spcPts val="0"/>
              </a:spcBef>
              <a:spcAft>
                <a:spcPts val="0"/>
              </a:spcAft>
              <a:buNone/>
            </a:pPr>
            <a:r>
              <a:rPr lang="en" sz="1500">
                <a:latin typeface="Open Sans"/>
                <a:ea typeface="Open Sans"/>
                <a:cs typeface="Open Sans"/>
                <a:sym typeface="Open Sans"/>
              </a:rPr>
              <a:t>Reasonable Forecast</a:t>
            </a:r>
            <a:endParaRPr sz="1500">
              <a:latin typeface="Open Sans"/>
              <a:ea typeface="Open Sans"/>
              <a:cs typeface="Open Sans"/>
              <a:sym typeface="Open Sans"/>
            </a:endParaRPr>
          </a:p>
        </p:txBody>
      </p:sp>
      <p:sp>
        <p:nvSpPr>
          <p:cNvPr id="224" name="Google Shape;224;p27"/>
          <p:cNvSpPr txBox="1"/>
          <p:nvPr/>
        </p:nvSpPr>
        <p:spPr>
          <a:xfrm>
            <a:off x="560450" y="2274975"/>
            <a:ext cx="44325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Table Error Metrics without extreme values</a:t>
            </a:r>
            <a:endParaRPr b="1">
              <a:latin typeface="Open Sans"/>
              <a:ea typeface="Open Sans"/>
              <a:cs typeface="Open Sans"/>
              <a:sym typeface="Open Sans"/>
            </a:endParaRPr>
          </a:p>
        </p:txBody>
      </p:sp>
      <p:grpSp>
        <p:nvGrpSpPr>
          <p:cNvPr id="225" name="Google Shape;225;p27"/>
          <p:cNvGrpSpPr/>
          <p:nvPr/>
        </p:nvGrpSpPr>
        <p:grpSpPr>
          <a:xfrm>
            <a:off x="4231450" y="1050350"/>
            <a:ext cx="4302951" cy="1260300"/>
            <a:chOff x="4841050" y="1050350"/>
            <a:chExt cx="4302951" cy="1260300"/>
          </a:xfrm>
        </p:grpSpPr>
        <p:pic>
          <p:nvPicPr>
            <p:cNvPr id="226" name="Google Shape;226;p27"/>
            <p:cNvPicPr preferRelativeResize="0"/>
            <p:nvPr/>
          </p:nvPicPr>
          <p:blipFill>
            <a:blip r:embed="rId3">
              <a:alphaModFix/>
            </a:blip>
            <a:stretch>
              <a:fillRect/>
            </a:stretch>
          </p:blipFill>
          <p:spPr>
            <a:xfrm>
              <a:off x="4841050" y="1050350"/>
              <a:ext cx="4302951" cy="1260300"/>
            </a:xfrm>
            <a:prstGeom prst="rect">
              <a:avLst/>
            </a:prstGeom>
            <a:noFill/>
            <a:ln>
              <a:noFill/>
            </a:ln>
          </p:spPr>
        </p:pic>
        <p:sp>
          <p:nvSpPr>
            <p:cNvPr id="227" name="Google Shape;227;p27"/>
            <p:cNvSpPr txBox="1"/>
            <p:nvPr/>
          </p:nvSpPr>
          <p:spPr>
            <a:xfrm>
              <a:off x="5797250" y="1558625"/>
              <a:ext cx="3056100" cy="369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grpSp>
      <p:sp>
        <p:nvSpPr>
          <p:cNvPr id="228" name="Google Shape;228;p27"/>
          <p:cNvSpPr txBox="1"/>
          <p:nvPr/>
        </p:nvSpPr>
        <p:spPr>
          <a:xfrm>
            <a:off x="155875" y="4669775"/>
            <a:ext cx="30561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pen Sans"/>
                <a:ea typeface="Open Sans"/>
                <a:cs typeface="Open Sans"/>
                <a:sym typeface="Open Sans"/>
              </a:rPr>
              <a:t>*</a:t>
            </a:r>
            <a:r>
              <a:rPr lang="en" sz="1200"/>
              <a:t>MAPE: the smaller, the better</a:t>
            </a:r>
            <a:endParaRPr sz="1200"/>
          </a:p>
          <a:p>
            <a:pPr marL="0" lvl="0" indent="0" algn="l" rtl="0">
              <a:spcBef>
                <a:spcPts val="0"/>
              </a:spcBef>
              <a:spcAft>
                <a:spcPts val="0"/>
              </a:spcAft>
              <a:buNone/>
            </a:pPr>
            <a:endParaRPr sz="12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title"/>
          </p:nvPr>
        </p:nvSpPr>
        <p:spPr>
          <a:xfrm>
            <a:off x="311700" y="2926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Monthly MAPE   </a:t>
            </a:r>
            <a:r>
              <a:rPr lang="en" sz="2400"/>
              <a:t>- How to improve model?</a:t>
            </a:r>
            <a:endParaRPr sz="2400"/>
          </a:p>
        </p:txBody>
      </p:sp>
      <p:sp>
        <p:nvSpPr>
          <p:cNvPr id="234" name="Google Shape;234;p28"/>
          <p:cNvSpPr txBox="1">
            <a:spLocks noGrp="1"/>
          </p:cNvSpPr>
          <p:nvPr>
            <p:ph type="body" idx="1"/>
          </p:nvPr>
        </p:nvSpPr>
        <p:spPr>
          <a:xfrm>
            <a:off x="4572000" y="1390775"/>
            <a:ext cx="4419600" cy="29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Conclusion:  </a:t>
            </a:r>
            <a:endParaRPr b="1"/>
          </a:p>
          <a:p>
            <a:pPr marL="457200" lvl="0" indent="-342900" algn="l" rtl="0">
              <a:spcBef>
                <a:spcPts val="1600"/>
              </a:spcBef>
              <a:spcAft>
                <a:spcPts val="0"/>
              </a:spcAft>
              <a:buSzPts val="1800"/>
              <a:buChar char="-"/>
            </a:pPr>
            <a:r>
              <a:rPr lang="en"/>
              <a:t>varied a lot</a:t>
            </a:r>
            <a:endParaRPr/>
          </a:p>
          <a:p>
            <a:pPr marL="0" lvl="0" indent="0" algn="l" rtl="0">
              <a:spcBef>
                <a:spcPts val="1600"/>
              </a:spcBef>
              <a:spcAft>
                <a:spcPts val="0"/>
              </a:spcAft>
              <a:buNone/>
            </a:pPr>
            <a:r>
              <a:rPr lang="en" b="1"/>
              <a:t>Reason: </a:t>
            </a:r>
            <a:endParaRPr b="1"/>
          </a:p>
          <a:p>
            <a:pPr marL="457200" lvl="0" indent="-342900" algn="l" rtl="0">
              <a:spcBef>
                <a:spcPts val="1600"/>
              </a:spcBef>
              <a:spcAft>
                <a:spcPts val="0"/>
              </a:spcAft>
              <a:buSzPts val="1800"/>
              <a:buChar char="-"/>
            </a:pPr>
            <a:r>
              <a:rPr lang="en"/>
              <a:t>some months had extreme DALMP, while the others might not</a:t>
            </a:r>
            <a:endParaRPr/>
          </a:p>
          <a:p>
            <a:pPr marL="0" lvl="0" indent="0" algn="l" rtl="0">
              <a:spcBef>
                <a:spcPts val="1600"/>
              </a:spcBef>
              <a:spcAft>
                <a:spcPts val="0"/>
              </a:spcAft>
              <a:buNone/>
            </a:pPr>
            <a:r>
              <a:rPr lang="en" b="1"/>
              <a:t>Solution: </a:t>
            </a:r>
            <a:endParaRPr b="1"/>
          </a:p>
          <a:p>
            <a:pPr marL="457200" lvl="0" indent="-342900" algn="l" rtl="0">
              <a:spcBef>
                <a:spcPts val="1600"/>
              </a:spcBef>
              <a:spcAft>
                <a:spcPts val="0"/>
              </a:spcAft>
              <a:buSzPts val="1800"/>
              <a:buChar char="-"/>
            </a:pPr>
            <a:r>
              <a:rPr lang="en"/>
              <a:t>fit models month by month</a:t>
            </a:r>
            <a:endParaRPr/>
          </a:p>
        </p:txBody>
      </p:sp>
      <p:sp>
        <p:nvSpPr>
          <p:cNvPr id="235" name="Google Shape;235;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236" name="Google Shape;236;p28"/>
          <p:cNvPicPr preferRelativeResize="0"/>
          <p:nvPr/>
        </p:nvPicPr>
        <p:blipFill>
          <a:blip r:embed="rId3">
            <a:alphaModFix/>
          </a:blip>
          <a:stretch>
            <a:fillRect/>
          </a:stretch>
        </p:blipFill>
        <p:spPr>
          <a:xfrm>
            <a:off x="269975" y="2293647"/>
            <a:ext cx="3943701" cy="2545053"/>
          </a:xfrm>
          <a:prstGeom prst="rect">
            <a:avLst/>
          </a:prstGeom>
          <a:noFill/>
          <a:ln>
            <a:noFill/>
          </a:ln>
        </p:spPr>
      </p:pic>
      <p:graphicFrame>
        <p:nvGraphicFramePr>
          <p:cNvPr id="237" name="Google Shape;237;p28"/>
          <p:cNvGraphicFramePr/>
          <p:nvPr/>
        </p:nvGraphicFramePr>
        <p:xfrm>
          <a:off x="346175" y="1201275"/>
          <a:ext cx="3867500" cy="1051470"/>
        </p:xfrm>
        <a:graphic>
          <a:graphicData uri="http://schemas.openxmlformats.org/drawingml/2006/table">
            <a:tbl>
              <a:tblPr>
                <a:noFill/>
                <a:tableStyleId>{29B00C63-C6F8-4BDB-A577-AEF56A86EB07}</a:tableStyleId>
              </a:tblPr>
              <a:tblGrid>
                <a:gridCol w="1255875">
                  <a:extLst>
                    <a:ext uri="{9D8B030D-6E8A-4147-A177-3AD203B41FA5}">
                      <a16:colId xmlns:a16="http://schemas.microsoft.com/office/drawing/2014/main" val="20000"/>
                    </a:ext>
                  </a:extLst>
                </a:gridCol>
                <a:gridCol w="1051975">
                  <a:extLst>
                    <a:ext uri="{9D8B030D-6E8A-4147-A177-3AD203B41FA5}">
                      <a16:colId xmlns:a16="http://schemas.microsoft.com/office/drawing/2014/main" val="20001"/>
                    </a:ext>
                  </a:extLst>
                </a:gridCol>
                <a:gridCol w="1559650">
                  <a:extLst>
                    <a:ext uri="{9D8B030D-6E8A-4147-A177-3AD203B41FA5}">
                      <a16:colId xmlns:a16="http://schemas.microsoft.com/office/drawing/2014/main" val="20002"/>
                    </a:ext>
                  </a:extLst>
                </a:gridCol>
              </a:tblGrid>
              <a:tr h="273600">
                <a:tc>
                  <a:txBody>
                    <a:bodyPr/>
                    <a:lstStyle/>
                    <a:p>
                      <a:pPr marL="0" lvl="0" indent="0" algn="ctr" rtl="0">
                        <a:spcBef>
                          <a:spcPts val="0"/>
                        </a:spcBef>
                        <a:spcAft>
                          <a:spcPts val="0"/>
                        </a:spcAft>
                        <a:buNone/>
                      </a:pPr>
                      <a:r>
                        <a:rPr lang="en" sz="1100"/>
                        <a:t>MAPE-values</a:t>
                      </a:r>
                      <a:endParaRPr sz="1100"/>
                    </a:p>
                  </a:txBody>
                  <a:tcPr marL="91425" marR="91425" marT="91425" marB="91425" anchor="ctr"/>
                </a:tc>
                <a:tc>
                  <a:txBody>
                    <a:bodyPr/>
                    <a:lstStyle/>
                    <a:p>
                      <a:pPr marL="0" lvl="0" indent="0" algn="ctr" rtl="0">
                        <a:spcBef>
                          <a:spcPts val="0"/>
                        </a:spcBef>
                        <a:spcAft>
                          <a:spcPts val="0"/>
                        </a:spcAft>
                        <a:buNone/>
                      </a:pPr>
                      <a:r>
                        <a:rPr lang="en" sz="1100"/>
                        <a:t>months</a:t>
                      </a:r>
                      <a:endParaRPr sz="1100"/>
                    </a:p>
                  </a:txBody>
                  <a:tcPr marL="91425" marR="91425" marT="91425" marB="91425" anchor="ctr"/>
                </a:tc>
                <a:tc>
                  <a:txBody>
                    <a:bodyPr/>
                    <a:lstStyle/>
                    <a:p>
                      <a:pPr marL="0" lvl="0" indent="0" algn="ctr" rtl="0">
                        <a:spcBef>
                          <a:spcPts val="0"/>
                        </a:spcBef>
                        <a:spcAft>
                          <a:spcPts val="0"/>
                        </a:spcAft>
                        <a:buNone/>
                      </a:pPr>
                      <a:r>
                        <a:rPr lang="en" sz="1100"/>
                        <a:t>Accuracy of forecast</a:t>
                      </a:r>
                      <a:endParaRPr sz="1100"/>
                    </a:p>
                  </a:txBody>
                  <a:tcPr marL="91425" marR="91425" marT="91425" marB="91425" anchor="ctr"/>
                </a:tc>
                <a:extLst>
                  <a:ext uri="{0D108BD9-81ED-4DB2-BD59-A6C34878D82A}">
                    <a16:rowId xmlns:a16="http://schemas.microsoft.com/office/drawing/2014/main" val="10000"/>
                  </a:ext>
                </a:extLst>
              </a:tr>
              <a:tr h="243725">
                <a:tc>
                  <a:txBody>
                    <a:bodyPr/>
                    <a:lstStyle/>
                    <a:p>
                      <a:pPr marL="0" lvl="0" indent="0" algn="ctr" rtl="0">
                        <a:spcBef>
                          <a:spcPts val="0"/>
                        </a:spcBef>
                        <a:spcAft>
                          <a:spcPts val="0"/>
                        </a:spcAft>
                        <a:buNone/>
                      </a:pPr>
                      <a:r>
                        <a:rPr lang="en" sz="1100"/>
                        <a:t>11% ~ 20%</a:t>
                      </a:r>
                      <a:endParaRPr sz="1100"/>
                    </a:p>
                  </a:txBody>
                  <a:tcPr marL="91425" marR="91425" marT="91425" marB="91425" anchor="ctr"/>
                </a:tc>
                <a:tc>
                  <a:txBody>
                    <a:bodyPr/>
                    <a:lstStyle/>
                    <a:p>
                      <a:pPr marL="0" lvl="0" indent="0" algn="ctr" rtl="0">
                        <a:spcBef>
                          <a:spcPts val="0"/>
                        </a:spcBef>
                        <a:spcAft>
                          <a:spcPts val="0"/>
                        </a:spcAft>
                        <a:buNone/>
                      </a:pPr>
                      <a:r>
                        <a:rPr lang="en" sz="1100"/>
                        <a:t>6,8,9,12</a:t>
                      </a:r>
                      <a:endParaRPr sz="1100"/>
                    </a:p>
                  </a:txBody>
                  <a:tcPr marL="91425" marR="91425" marT="91425" marB="91425" anchor="ctr"/>
                </a:tc>
                <a:tc>
                  <a:txBody>
                    <a:bodyPr/>
                    <a:lstStyle/>
                    <a:p>
                      <a:pPr marL="0" lvl="0" indent="0" algn="ctr" rtl="0">
                        <a:spcBef>
                          <a:spcPts val="0"/>
                        </a:spcBef>
                        <a:spcAft>
                          <a:spcPts val="0"/>
                        </a:spcAft>
                        <a:buNone/>
                      </a:pPr>
                      <a:r>
                        <a:rPr lang="en" sz="1100"/>
                        <a:t>Good Forecast</a:t>
                      </a:r>
                      <a:endParaRPr sz="1100"/>
                    </a:p>
                  </a:txBody>
                  <a:tcPr marL="91425" marR="91425" marT="91425" marB="91425" anchor="ctr"/>
                </a:tc>
                <a:extLst>
                  <a:ext uri="{0D108BD9-81ED-4DB2-BD59-A6C34878D82A}">
                    <a16:rowId xmlns:a16="http://schemas.microsoft.com/office/drawing/2014/main" val="10001"/>
                  </a:ext>
                </a:extLst>
              </a:tr>
              <a:tr h="243725">
                <a:tc>
                  <a:txBody>
                    <a:bodyPr/>
                    <a:lstStyle/>
                    <a:p>
                      <a:pPr marL="0" lvl="0" indent="0" algn="ctr" rtl="0">
                        <a:spcBef>
                          <a:spcPts val="0"/>
                        </a:spcBef>
                        <a:spcAft>
                          <a:spcPts val="0"/>
                        </a:spcAft>
                        <a:buNone/>
                      </a:pPr>
                      <a:r>
                        <a:rPr lang="en" sz="1100"/>
                        <a:t>21% ~ 50%</a:t>
                      </a:r>
                      <a:endParaRPr sz="1100"/>
                    </a:p>
                  </a:txBody>
                  <a:tcPr marL="91425" marR="91425" marT="91425" marB="91425" anchor="ctr"/>
                </a:tc>
                <a:tc>
                  <a:txBody>
                    <a:bodyPr/>
                    <a:lstStyle/>
                    <a:p>
                      <a:pPr marL="0" lvl="0" indent="0" algn="ctr" rtl="0">
                        <a:spcBef>
                          <a:spcPts val="0"/>
                        </a:spcBef>
                        <a:spcAft>
                          <a:spcPts val="0"/>
                        </a:spcAft>
                        <a:buNone/>
                      </a:pPr>
                      <a:r>
                        <a:rPr lang="en" sz="1100"/>
                        <a:t>7,10,11</a:t>
                      </a:r>
                      <a:endParaRPr sz="1100"/>
                    </a:p>
                  </a:txBody>
                  <a:tcPr marL="91425" marR="91425" marT="91425" marB="91425" anchor="ctr"/>
                </a:tc>
                <a:tc>
                  <a:txBody>
                    <a:bodyPr/>
                    <a:lstStyle/>
                    <a:p>
                      <a:pPr marL="0" lvl="0" indent="0" algn="ctr" rtl="0">
                        <a:spcBef>
                          <a:spcPts val="0"/>
                        </a:spcBef>
                        <a:spcAft>
                          <a:spcPts val="0"/>
                        </a:spcAft>
                        <a:buNone/>
                      </a:pPr>
                      <a:r>
                        <a:rPr lang="en" sz="1100"/>
                        <a:t>Reasonable Forecast</a:t>
                      </a:r>
                      <a:endParaRPr sz="1100"/>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a:t>
            </a:r>
            <a:endParaRPr/>
          </a:p>
        </p:txBody>
      </p:sp>
      <p:sp>
        <p:nvSpPr>
          <p:cNvPr id="243" name="Google Shape;243;p2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Influential Features：</a:t>
            </a:r>
            <a:endParaRPr b="1"/>
          </a:p>
          <a:p>
            <a:pPr marL="457200" marR="0" lvl="0" indent="-342900" algn="l" rtl="0">
              <a:lnSpc>
                <a:spcPct val="115000"/>
              </a:lnSpc>
              <a:spcBef>
                <a:spcPts val="1600"/>
              </a:spcBef>
              <a:spcAft>
                <a:spcPts val="0"/>
              </a:spcAft>
              <a:buSzPts val="1800"/>
              <a:buAutoNum type="arabicParenR"/>
            </a:pPr>
            <a:r>
              <a:rPr lang="en">
                <a:solidFill>
                  <a:srgbClr val="666666"/>
                </a:solidFill>
              </a:rPr>
              <a:t>Weather: Wind Speed, Dew Point Temperature </a:t>
            </a:r>
            <a:endParaRPr>
              <a:solidFill>
                <a:srgbClr val="666666"/>
              </a:solidFill>
            </a:endParaRPr>
          </a:p>
          <a:p>
            <a:pPr marL="457200" marR="0" lvl="0" indent="-342900" algn="l" rtl="0">
              <a:lnSpc>
                <a:spcPct val="115000"/>
              </a:lnSpc>
              <a:spcBef>
                <a:spcPts val="0"/>
              </a:spcBef>
              <a:spcAft>
                <a:spcPts val="0"/>
              </a:spcAft>
              <a:buSzPts val="1800"/>
              <a:buAutoNum type="arabicParenR"/>
            </a:pPr>
            <a:r>
              <a:rPr lang="en">
                <a:solidFill>
                  <a:srgbClr val="666666"/>
                </a:solidFill>
              </a:rPr>
              <a:t>Seasonality: Hours, Peaktype</a:t>
            </a:r>
            <a:endParaRPr b="1">
              <a:solidFill>
                <a:srgbClr val="666666"/>
              </a:solidFill>
            </a:endParaRPr>
          </a:p>
          <a:p>
            <a:pPr marL="0" lvl="0" indent="0" algn="l" rtl="0">
              <a:spcBef>
                <a:spcPts val="1600"/>
              </a:spcBef>
              <a:spcAft>
                <a:spcPts val="0"/>
              </a:spcAft>
              <a:buNone/>
            </a:pPr>
            <a:r>
              <a:rPr lang="en" b="1"/>
              <a:t>Model</a:t>
            </a:r>
            <a:endParaRPr b="1"/>
          </a:p>
          <a:p>
            <a:pPr marL="457200" lvl="0" indent="-342900" algn="l" rtl="0">
              <a:spcBef>
                <a:spcPts val="1600"/>
              </a:spcBef>
              <a:spcAft>
                <a:spcPts val="0"/>
              </a:spcAft>
              <a:buSzPts val="1800"/>
              <a:buAutoNum type="arabicParenR"/>
            </a:pPr>
            <a:r>
              <a:rPr lang="en"/>
              <a:t>Captured the trends and shifts well</a:t>
            </a:r>
            <a:endParaRPr/>
          </a:p>
          <a:p>
            <a:pPr marL="457200" lvl="0" indent="-342900" algn="l" rtl="0">
              <a:spcBef>
                <a:spcPts val="0"/>
              </a:spcBef>
              <a:spcAft>
                <a:spcPts val="0"/>
              </a:spcAft>
              <a:buSzPts val="1800"/>
              <a:buAutoNum type="arabicParenR"/>
            </a:pPr>
            <a:r>
              <a:rPr lang="en"/>
              <a:t>Reasonable forecast on average, Good forecast without extreme values</a:t>
            </a:r>
            <a:endParaRPr/>
          </a:p>
        </p:txBody>
      </p:sp>
      <p:sp>
        <p:nvSpPr>
          <p:cNvPr id="244" name="Google Shape;24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Steps  </a:t>
            </a:r>
            <a:r>
              <a:rPr lang="en" sz="2400"/>
              <a:t>- to improve forecasting accuracy</a:t>
            </a:r>
            <a:endParaRPr sz="2400"/>
          </a:p>
        </p:txBody>
      </p:sp>
      <p:sp>
        <p:nvSpPr>
          <p:cNvPr id="250" name="Google Shape;250;p30"/>
          <p:cNvSpPr txBox="1">
            <a:spLocks noGrp="1"/>
          </p:cNvSpPr>
          <p:nvPr>
            <p:ph type="body" idx="1"/>
          </p:nvPr>
        </p:nvSpPr>
        <p:spPr>
          <a:xfrm>
            <a:off x="760925" y="1781950"/>
            <a:ext cx="7169700" cy="17145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AutoNum type="arabicPeriod"/>
            </a:pPr>
            <a:r>
              <a:rPr lang="en"/>
              <a:t>Add ‘actual’ type features: Heating Degree Day, Cooling Degree Day, Cloud Cover, Day Ahead types</a:t>
            </a:r>
            <a:endParaRPr sz="600"/>
          </a:p>
          <a:p>
            <a:pPr marL="457200" lvl="0" indent="-342900" algn="l" rtl="0">
              <a:lnSpc>
                <a:spcPct val="150000"/>
              </a:lnSpc>
              <a:spcBef>
                <a:spcPts val="0"/>
              </a:spcBef>
              <a:spcAft>
                <a:spcPts val="0"/>
              </a:spcAft>
              <a:buSzPts val="1800"/>
              <a:buAutoNum type="arabicPeriod"/>
            </a:pPr>
            <a:r>
              <a:rPr lang="en"/>
              <a:t>Shrinkage the forecasting range: fit models month by month [ should capture the extreme values better ] </a:t>
            </a:r>
            <a:endParaRPr/>
          </a:p>
          <a:p>
            <a:pPr marL="457200" lvl="0" indent="-342900" algn="l" rtl="0">
              <a:lnSpc>
                <a:spcPct val="150000"/>
              </a:lnSpc>
              <a:spcBef>
                <a:spcPts val="0"/>
              </a:spcBef>
              <a:spcAft>
                <a:spcPts val="0"/>
              </a:spcAft>
              <a:buSzPts val="1800"/>
              <a:buAutoNum type="arabicPeriod"/>
            </a:pPr>
            <a:r>
              <a:rPr lang="en"/>
              <a:t>Deeper explore Prophet </a:t>
            </a:r>
            <a:endParaRPr/>
          </a:p>
          <a:p>
            <a:pPr marL="0" lvl="0" indent="0" algn="l" rtl="0">
              <a:lnSpc>
                <a:spcPct val="150000"/>
              </a:lnSpc>
              <a:spcBef>
                <a:spcPts val="1600"/>
              </a:spcBef>
              <a:spcAft>
                <a:spcPts val="1600"/>
              </a:spcAft>
              <a:buNone/>
            </a:pPr>
            <a:endParaRPr/>
          </a:p>
        </p:txBody>
      </p:sp>
      <p:sp>
        <p:nvSpPr>
          <p:cNvPr id="251" name="Google Shape;25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311700" y="1913250"/>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we learned from the Capstone Project</a:t>
            </a:r>
            <a:endParaRPr/>
          </a:p>
        </p:txBody>
      </p:sp>
      <p:sp>
        <p:nvSpPr>
          <p:cNvPr id="257" name="Google Shape;25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258" name="Google Shape;258;p31"/>
          <p:cNvPicPr preferRelativeResize="0"/>
          <p:nvPr/>
        </p:nvPicPr>
        <p:blipFill rotWithShape="1">
          <a:blip r:embed="rId3">
            <a:alphaModFix/>
          </a:blip>
          <a:srcRect t="22487" b="29036"/>
          <a:stretch/>
        </p:blipFill>
        <p:spPr>
          <a:xfrm>
            <a:off x="1107262" y="4066924"/>
            <a:ext cx="1118120" cy="753500"/>
          </a:xfrm>
          <a:prstGeom prst="rect">
            <a:avLst/>
          </a:prstGeom>
          <a:noFill/>
          <a:ln>
            <a:noFill/>
          </a:ln>
        </p:spPr>
      </p:pic>
      <p:pic>
        <p:nvPicPr>
          <p:cNvPr id="259" name="Google Shape;259;p31"/>
          <p:cNvPicPr preferRelativeResize="0"/>
          <p:nvPr/>
        </p:nvPicPr>
        <p:blipFill>
          <a:blip r:embed="rId4">
            <a:alphaModFix/>
          </a:blip>
          <a:stretch>
            <a:fillRect/>
          </a:stretch>
        </p:blipFill>
        <p:spPr>
          <a:xfrm>
            <a:off x="2460975" y="4116025"/>
            <a:ext cx="1340826" cy="54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75" name="Google Shape;75;p14"/>
          <p:cNvSpPr txBox="1"/>
          <p:nvPr/>
        </p:nvSpPr>
        <p:spPr>
          <a:xfrm>
            <a:off x="1079875" y="3182700"/>
            <a:ext cx="1435200" cy="103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pen Sans"/>
                <a:ea typeface="Open Sans"/>
                <a:cs typeface="Open Sans"/>
                <a:sym typeface="Open Sans"/>
              </a:rPr>
              <a:t>Wenhan Sun</a:t>
            </a:r>
            <a:endParaRPr b="1">
              <a:latin typeface="Open Sans"/>
              <a:ea typeface="Open Sans"/>
              <a:cs typeface="Open Sans"/>
              <a:sym typeface="Open Sans"/>
            </a:endParaRPr>
          </a:p>
          <a:p>
            <a:pPr marL="0" lvl="0" indent="0" algn="ctr" rtl="0">
              <a:spcBef>
                <a:spcPts val="0"/>
              </a:spcBef>
              <a:spcAft>
                <a:spcPts val="0"/>
              </a:spcAft>
              <a:buNone/>
            </a:pPr>
            <a:r>
              <a:rPr lang="en">
                <a:latin typeface="Open Sans"/>
                <a:ea typeface="Open Sans"/>
                <a:cs typeface="Open Sans"/>
                <a:sym typeface="Open Sans"/>
              </a:rPr>
              <a:t>MSBA</a:t>
            </a:r>
            <a:endParaRPr>
              <a:latin typeface="Open Sans"/>
              <a:ea typeface="Open Sans"/>
              <a:cs typeface="Open Sans"/>
              <a:sym typeface="Open Sans"/>
            </a:endParaRPr>
          </a:p>
          <a:p>
            <a:pPr marL="0" lvl="0" indent="0" algn="ctr" rtl="0">
              <a:spcBef>
                <a:spcPts val="0"/>
              </a:spcBef>
              <a:spcAft>
                <a:spcPts val="0"/>
              </a:spcAft>
              <a:buNone/>
            </a:pPr>
            <a:r>
              <a:rPr lang="en">
                <a:latin typeface="Open Sans"/>
                <a:ea typeface="Open Sans"/>
                <a:cs typeface="Open Sans"/>
                <a:sym typeface="Open Sans"/>
              </a:rPr>
              <a:t>University of Miami</a:t>
            </a:r>
            <a:endParaRPr>
              <a:latin typeface="Open Sans"/>
              <a:ea typeface="Open Sans"/>
              <a:cs typeface="Open Sans"/>
              <a:sym typeface="Open Sans"/>
            </a:endParaRPr>
          </a:p>
        </p:txBody>
      </p:sp>
      <p:sp>
        <p:nvSpPr>
          <p:cNvPr id="76" name="Google Shape;76;p14"/>
          <p:cNvSpPr txBox="1"/>
          <p:nvPr/>
        </p:nvSpPr>
        <p:spPr>
          <a:xfrm>
            <a:off x="3854400" y="3182700"/>
            <a:ext cx="1435200" cy="48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pen Sans"/>
                <a:ea typeface="Open Sans"/>
                <a:cs typeface="Open Sans"/>
                <a:sym typeface="Open Sans"/>
              </a:rPr>
              <a:t>Fanyi Zhang</a:t>
            </a:r>
            <a:endParaRPr b="1">
              <a:latin typeface="Open Sans"/>
              <a:ea typeface="Open Sans"/>
              <a:cs typeface="Open Sans"/>
              <a:sym typeface="Open Sans"/>
            </a:endParaRPr>
          </a:p>
          <a:p>
            <a:pPr marL="0" lvl="0" indent="0" algn="ctr" rtl="0">
              <a:spcBef>
                <a:spcPts val="0"/>
              </a:spcBef>
              <a:spcAft>
                <a:spcPts val="0"/>
              </a:spcAft>
              <a:buNone/>
            </a:pPr>
            <a:r>
              <a:rPr lang="en">
                <a:latin typeface="Open Sans"/>
                <a:ea typeface="Open Sans"/>
                <a:cs typeface="Open Sans"/>
                <a:sym typeface="Open Sans"/>
              </a:rPr>
              <a:t>MSBA</a:t>
            </a:r>
            <a:endParaRPr>
              <a:latin typeface="Open Sans"/>
              <a:ea typeface="Open Sans"/>
              <a:cs typeface="Open Sans"/>
              <a:sym typeface="Open Sans"/>
            </a:endParaRPr>
          </a:p>
          <a:p>
            <a:pPr marL="0" lvl="0" indent="0" algn="ctr" rtl="0">
              <a:spcBef>
                <a:spcPts val="0"/>
              </a:spcBef>
              <a:spcAft>
                <a:spcPts val="0"/>
              </a:spcAft>
              <a:buNone/>
            </a:pPr>
            <a:r>
              <a:rPr lang="en">
                <a:latin typeface="Open Sans"/>
                <a:ea typeface="Open Sans"/>
                <a:cs typeface="Open Sans"/>
                <a:sym typeface="Open Sans"/>
              </a:rPr>
              <a:t>University of Miami</a:t>
            </a:r>
            <a:endParaRPr>
              <a:latin typeface="Open Sans"/>
              <a:ea typeface="Open Sans"/>
              <a:cs typeface="Open Sans"/>
              <a:sym typeface="Open Sans"/>
            </a:endParaRPr>
          </a:p>
        </p:txBody>
      </p:sp>
      <p:sp>
        <p:nvSpPr>
          <p:cNvPr id="77" name="Google Shape;77;p14"/>
          <p:cNvSpPr txBox="1"/>
          <p:nvPr/>
        </p:nvSpPr>
        <p:spPr>
          <a:xfrm>
            <a:off x="6628925" y="3182700"/>
            <a:ext cx="1435200" cy="48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pen Sans"/>
                <a:ea typeface="Open Sans"/>
                <a:cs typeface="Open Sans"/>
                <a:sym typeface="Open Sans"/>
              </a:rPr>
              <a:t>Kanghua Mai</a:t>
            </a:r>
            <a:endParaRPr b="1">
              <a:latin typeface="Open Sans"/>
              <a:ea typeface="Open Sans"/>
              <a:cs typeface="Open Sans"/>
              <a:sym typeface="Open Sans"/>
            </a:endParaRPr>
          </a:p>
          <a:p>
            <a:pPr marL="0" lvl="0" indent="0" algn="ctr" rtl="0">
              <a:spcBef>
                <a:spcPts val="0"/>
              </a:spcBef>
              <a:spcAft>
                <a:spcPts val="0"/>
              </a:spcAft>
              <a:buNone/>
            </a:pPr>
            <a:r>
              <a:rPr lang="en">
                <a:latin typeface="Open Sans"/>
                <a:ea typeface="Open Sans"/>
                <a:cs typeface="Open Sans"/>
                <a:sym typeface="Open Sans"/>
              </a:rPr>
              <a:t>MSBA</a:t>
            </a:r>
            <a:endParaRPr>
              <a:latin typeface="Open Sans"/>
              <a:ea typeface="Open Sans"/>
              <a:cs typeface="Open Sans"/>
              <a:sym typeface="Open Sans"/>
            </a:endParaRPr>
          </a:p>
          <a:p>
            <a:pPr marL="0" lvl="0" indent="0" algn="ctr" rtl="0">
              <a:spcBef>
                <a:spcPts val="0"/>
              </a:spcBef>
              <a:spcAft>
                <a:spcPts val="0"/>
              </a:spcAft>
              <a:buNone/>
            </a:pPr>
            <a:r>
              <a:rPr lang="en">
                <a:latin typeface="Open Sans"/>
                <a:ea typeface="Open Sans"/>
                <a:cs typeface="Open Sans"/>
                <a:sym typeface="Open Sans"/>
              </a:rPr>
              <a:t>University of Miami</a:t>
            </a:r>
            <a:endParaRPr>
              <a:latin typeface="Open Sans"/>
              <a:ea typeface="Open Sans"/>
              <a:cs typeface="Open Sans"/>
              <a:sym typeface="Open Sans"/>
            </a:endParaRPr>
          </a:p>
        </p:txBody>
      </p:sp>
      <p:sp>
        <p:nvSpPr>
          <p:cNvPr id="78" name="Google Shape;7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79" name="Google Shape;79;p14"/>
          <p:cNvPicPr preferRelativeResize="0"/>
          <p:nvPr/>
        </p:nvPicPr>
        <p:blipFill>
          <a:blip r:embed="rId3">
            <a:alphaModFix/>
          </a:blip>
          <a:stretch>
            <a:fillRect/>
          </a:stretch>
        </p:blipFill>
        <p:spPr>
          <a:xfrm>
            <a:off x="2268238" y="456500"/>
            <a:ext cx="1996313" cy="684450"/>
          </a:xfrm>
          <a:prstGeom prst="rect">
            <a:avLst/>
          </a:prstGeom>
          <a:noFill/>
          <a:ln>
            <a:noFill/>
          </a:ln>
        </p:spPr>
      </p:pic>
      <p:pic>
        <p:nvPicPr>
          <p:cNvPr id="80" name="Google Shape;80;p14"/>
          <p:cNvPicPr preferRelativeResize="0"/>
          <p:nvPr/>
        </p:nvPicPr>
        <p:blipFill>
          <a:blip r:embed="rId4">
            <a:alphaModFix/>
          </a:blip>
          <a:stretch>
            <a:fillRect/>
          </a:stretch>
        </p:blipFill>
        <p:spPr>
          <a:xfrm>
            <a:off x="3715801" y="1506375"/>
            <a:ext cx="1646821" cy="1725476"/>
          </a:xfrm>
          <a:prstGeom prst="rect">
            <a:avLst/>
          </a:prstGeom>
          <a:noFill/>
          <a:ln>
            <a:noFill/>
          </a:ln>
        </p:spPr>
      </p:pic>
      <p:pic>
        <p:nvPicPr>
          <p:cNvPr id="81" name="Google Shape;81;p14"/>
          <p:cNvPicPr preferRelativeResize="0"/>
          <p:nvPr/>
        </p:nvPicPr>
        <p:blipFill>
          <a:blip r:embed="rId5">
            <a:alphaModFix/>
          </a:blip>
          <a:stretch>
            <a:fillRect/>
          </a:stretch>
        </p:blipFill>
        <p:spPr>
          <a:xfrm>
            <a:off x="1079875" y="1693775"/>
            <a:ext cx="1435200" cy="1435200"/>
          </a:xfrm>
          <a:prstGeom prst="rect">
            <a:avLst/>
          </a:prstGeom>
          <a:noFill/>
          <a:ln>
            <a:noFill/>
          </a:ln>
        </p:spPr>
      </p:pic>
      <p:pic>
        <p:nvPicPr>
          <p:cNvPr id="82" name="Google Shape;82;p14"/>
          <p:cNvPicPr preferRelativeResize="0"/>
          <p:nvPr/>
        </p:nvPicPr>
        <p:blipFill>
          <a:blip r:embed="rId6">
            <a:alphaModFix/>
          </a:blip>
          <a:stretch>
            <a:fillRect/>
          </a:stretch>
        </p:blipFill>
        <p:spPr>
          <a:xfrm>
            <a:off x="6628894" y="1698000"/>
            <a:ext cx="1426831" cy="14351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body" idx="1"/>
          </p:nvPr>
        </p:nvSpPr>
        <p:spPr>
          <a:xfrm>
            <a:off x="311700" y="3349800"/>
            <a:ext cx="5998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7200" b="1">
              <a:solidFill>
                <a:schemeClr val="accent1"/>
              </a:solidFill>
            </a:endParaRPr>
          </a:p>
          <a:p>
            <a:pPr marL="0" lvl="0" indent="0" algn="l" rtl="0">
              <a:spcBef>
                <a:spcPts val="0"/>
              </a:spcBef>
              <a:spcAft>
                <a:spcPts val="0"/>
              </a:spcAft>
              <a:buNone/>
            </a:pPr>
            <a:r>
              <a:rPr lang="en" sz="7200" b="1">
                <a:solidFill>
                  <a:schemeClr val="accent1"/>
                </a:solidFill>
              </a:rPr>
              <a:t>Thank you!</a:t>
            </a:r>
            <a:endParaRPr sz="7200" b="1">
              <a:solidFill>
                <a:schemeClr val="accent1"/>
              </a:solidFill>
            </a:endParaRPr>
          </a:p>
        </p:txBody>
      </p:sp>
      <p:sp>
        <p:nvSpPr>
          <p:cNvPr id="265" name="Google Shape;265;p32"/>
          <p:cNvSpPr txBox="1"/>
          <p:nvPr/>
        </p:nvSpPr>
        <p:spPr>
          <a:xfrm>
            <a:off x="3655650" y="1481100"/>
            <a:ext cx="2052300" cy="17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chemeClr val="accent1"/>
                </a:solidFill>
                <a:latin typeface="PT Sans Narrow"/>
                <a:ea typeface="PT Sans Narrow"/>
                <a:cs typeface="PT Sans Narrow"/>
                <a:sym typeface="PT Sans Narrow"/>
              </a:rPr>
              <a:t>Q&amp;A</a:t>
            </a:r>
            <a:endParaRPr>
              <a:latin typeface="Open Sans"/>
              <a:ea typeface="Open Sans"/>
              <a:cs typeface="Open Sans"/>
              <a:sym typeface="Open Sans"/>
            </a:endParaRPr>
          </a:p>
        </p:txBody>
      </p:sp>
      <p:pic>
        <p:nvPicPr>
          <p:cNvPr id="266" name="Google Shape;266;p32"/>
          <p:cNvPicPr preferRelativeResize="0"/>
          <p:nvPr/>
        </p:nvPicPr>
        <p:blipFill rotWithShape="1">
          <a:blip r:embed="rId3">
            <a:alphaModFix/>
          </a:blip>
          <a:srcRect t="22487" b="29036"/>
          <a:stretch/>
        </p:blipFill>
        <p:spPr>
          <a:xfrm>
            <a:off x="5393325" y="4087238"/>
            <a:ext cx="1416575" cy="686675"/>
          </a:xfrm>
          <a:prstGeom prst="rect">
            <a:avLst/>
          </a:prstGeom>
          <a:noFill/>
          <a:ln>
            <a:noFill/>
          </a:ln>
        </p:spPr>
      </p:pic>
      <p:sp>
        <p:nvSpPr>
          <p:cNvPr id="267" name="Google Shape;267;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268" name="Google Shape;268;p32"/>
          <p:cNvPicPr preferRelativeResize="0"/>
          <p:nvPr/>
        </p:nvPicPr>
        <p:blipFill>
          <a:blip r:embed="rId4">
            <a:alphaModFix/>
          </a:blip>
          <a:stretch>
            <a:fillRect/>
          </a:stretch>
        </p:blipFill>
        <p:spPr>
          <a:xfrm>
            <a:off x="6809888" y="4020675"/>
            <a:ext cx="1996313" cy="684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 A - Feature Engineer</a:t>
            </a:r>
            <a:endParaRPr/>
          </a:p>
        </p:txBody>
      </p:sp>
      <p:sp>
        <p:nvSpPr>
          <p:cNvPr id="274" name="Google Shape;274;p3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Data quality check (duplicates, missing values, outliers, data types)</a:t>
            </a:r>
            <a:endParaRPr/>
          </a:p>
          <a:p>
            <a:pPr marL="0" lvl="0" indent="0" algn="l" rtl="0">
              <a:spcBef>
                <a:spcPts val="1600"/>
              </a:spcBef>
              <a:spcAft>
                <a:spcPts val="0"/>
              </a:spcAft>
              <a:buNone/>
            </a:pPr>
            <a:r>
              <a:rPr lang="en" sz="1400" b="1"/>
              <a:t>Duplicates: None</a:t>
            </a:r>
            <a:endParaRPr sz="1400" b="1"/>
          </a:p>
          <a:p>
            <a:pPr marL="0" lvl="0" indent="0" algn="l" rtl="0">
              <a:spcBef>
                <a:spcPts val="1600"/>
              </a:spcBef>
              <a:spcAft>
                <a:spcPts val="0"/>
              </a:spcAft>
              <a:buNone/>
            </a:pPr>
            <a:r>
              <a:rPr lang="en" sz="1400" b="1"/>
              <a:t>Outliers: Drop outliers outside +/- 3 standard deviations</a:t>
            </a:r>
            <a:endParaRPr sz="1400" b="1"/>
          </a:p>
          <a:p>
            <a:pPr marL="0" lvl="0" indent="0" algn="l" rtl="0">
              <a:spcBef>
                <a:spcPts val="1600"/>
              </a:spcBef>
              <a:spcAft>
                <a:spcPts val="0"/>
              </a:spcAft>
              <a:buNone/>
            </a:pPr>
            <a:r>
              <a:rPr lang="en" sz="1400" b="1"/>
              <a:t>Missing value: replace all NA to 0 (percentage of missing value is small)</a:t>
            </a:r>
            <a:endParaRPr sz="1400" b="1"/>
          </a:p>
          <a:p>
            <a:pPr marL="0" lvl="0" indent="0" algn="l" rtl="0">
              <a:spcBef>
                <a:spcPts val="1600"/>
              </a:spcBef>
              <a:spcAft>
                <a:spcPts val="0"/>
              </a:spcAft>
              <a:buNone/>
            </a:pPr>
            <a:r>
              <a:rPr lang="en"/>
              <a:t>Created seasonality features </a:t>
            </a:r>
            <a:endParaRPr/>
          </a:p>
          <a:p>
            <a:pPr marL="0" lvl="0" indent="0" algn="l" rtl="0">
              <a:spcBef>
                <a:spcPts val="1600"/>
              </a:spcBef>
              <a:spcAft>
                <a:spcPts val="0"/>
              </a:spcAft>
              <a:buNone/>
            </a:pPr>
            <a:r>
              <a:rPr lang="en" sz="1400" b="1"/>
              <a:t>Add_seasonality regressor: quarter, daily. Create a new season feature.</a:t>
            </a:r>
            <a:endParaRPr sz="1400" b="1"/>
          </a:p>
          <a:p>
            <a:pPr marL="457200" lvl="0" indent="-342900" algn="l" rtl="0">
              <a:spcBef>
                <a:spcPts val="1600"/>
              </a:spcBef>
              <a:spcAft>
                <a:spcPts val="0"/>
              </a:spcAft>
              <a:buSzPts val="1800"/>
              <a:buAutoNum type="arabicPeriod"/>
            </a:pPr>
            <a:r>
              <a:rPr lang="en"/>
              <a:t>Scale feature: standardize, prior.scale,  fourier.order</a:t>
            </a:r>
            <a:endParaRPr/>
          </a:p>
          <a:p>
            <a:pPr marL="0" lvl="0" indent="0" algn="l" rtl="0">
              <a:spcBef>
                <a:spcPts val="1600"/>
              </a:spcBef>
              <a:spcAft>
                <a:spcPts val="1600"/>
              </a:spcAft>
              <a:buNone/>
            </a:pPr>
            <a:endParaRPr/>
          </a:p>
        </p:txBody>
      </p:sp>
      <p:sp>
        <p:nvSpPr>
          <p:cNvPr id="275" name="Google Shape;275;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 B - </a:t>
            </a:r>
            <a:r>
              <a:rPr lang="en" sz="3000"/>
              <a:t>BoxCox Transformation for DALMP</a:t>
            </a:r>
            <a:endParaRPr sz="3000"/>
          </a:p>
        </p:txBody>
      </p:sp>
      <p:sp>
        <p:nvSpPr>
          <p:cNvPr id="281" name="Google Shape;281;p34"/>
          <p:cNvSpPr txBox="1">
            <a:spLocks noGrp="1"/>
          </p:cNvSpPr>
          <p:nvPr>
            <p:ph type="body" idx="1"/>
          </p:nvPr>
        </p:nvSpPr>
        <p:spPr>
          <a:xfrm>
            <a:off x="311700" y="1266175"/>
            <a:ext cx="3354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Boxcox Test on DALMP</a:t>
            </a:r>
            <a:endParaRPr/>
          </a:p>
          <a:p>
            <a:pPr marL="457200" lvl="0" indent="-317500" algn="l" rtl="0">
              <a:spcBef>
                <a:spcPts val="1600"/>
              </a:spcBef>
              <a:spcAft>
                <a:spcPts val="0"/>
              </a:spcAft>
              <a:buSzPts val="1400"/>
              <a:buChar char="●"/>
            </a:pPr>
            <a:r>
              <a:rPr lang="en"/>
              <a:t>    = 0</a:t>
            </a:r>
            <a:endParaRPr/>
          </a:p>
          <a:p>
            <a:pPr marL="457200" lvl="0" indent="-317500" algn="l" rtl="0">
              <a:spcBef>
                <a:spcPts val="0"/>
              </a:spcBef>
              <a:spcAft>
                <a:spcPts val="0"/>
              </a:spcAft>
              <a:buSzPts val="1400"/>
              <a:buChar char="●"/>
            </a:pPr>
            <a:r>
              <a:rPr lang="en"/>
              <a:t>Logarithm on DALMP</a:t>
            </a:r>
            <a:endParaRPr/>
          </a:p>
          <a:p>
            <a:pPr marL="0" lvl="0" indent="0" algn="l" rtl="0">
              <a:spcBef>
                <a:spcPts val="1600"/>
              </a:spcBef>
              <a:spcAft>
                <a:spcPts val="0"/>
              </a:spcAft>
              <a:buNone/>
            </a:pPr>
            <a:r>
              <a:rPr lang="en"/>
              <a:t> DALMP  -&gt; LOGDALMP</a:t>
            </a:r>
            <a:endParaRPr/>
          </a:p>
          <a:p>
            <a:pPr marL="0" lvl="0" indent="0" algn="l" rtl="0">
              <a:spcBef>
                <a:spcPts val="1600"/>
              </a:spcBef>
              <a:spcAft>
                <a:spcPts val="0"/>
              </a:spcAft>
              <a:buNone/>
            </a:pPr>
            <a:endParaRPr/>
          </a:p>
          <a:p>
            <a:pPr marL="0" lvl="0" indent="0" algn="l" rtl="0">
              <a:spcBef>
                <a:spcPts val="1600"/>
              </a:spcBef>
              <a:spcAft>
                <a:spcPts val="0"/>
              </a:spcAft>
              <a:buNone/>
            </a:pPr>
            <a:r>
              <a:rPr lang="en"/>
              <a:t>* The predicted accuracy  of LOGDALMP &gt; DALMP</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82" name="Google Shape;282;p34"/>
          <p:cNvPicPr preferRelativeResize="0"/>
          <p:nvPr/>
        </p:nvPicPr>
        <p:blipFill>
          <a:blip r:embed="rId3">
            <a:alphaModFix/>
          </a:blip>
          <a:stretch>
            <a:fillRect/>
          </a:stretch>
        </p:blipFill>
        <p:spPr>
          <a:xfrm>
            <a:off x="3666351" y="1266175"/>
            <a:ext cx="5165950" cy="3302701"/>
          </a:xfrm>
          <a:prstGeom prst="rect">
            <a:avLst/>
          </a:prstGeom>
          <a:noFill/>
          <a:ln>
            <a:noFill/>
          </a:ln>
        </p:spPr>
      </p:pic>
      <p:pic>
        <p:nvPicPr>
          <p:cNvPr id="283" name="Google Shape;283;p34"/>
          <p:cNvPicPr preferRelativeResize="0"/>
          <p:nvPr/>
        </p:nvPicPr>
        <p:blipFill>
          <a:blip r:embed="rId4">
            <a:alphaModFix/>
          </a:blip>
          <a:stretch>
            <a:fillRect/>
          </a:stretch>
        </p:blipFill>
        <p:spPr>
          <a:xfrm>
            <a:off x="714825" y="1768138"/>
            <a:ext cx="337975" cy="337975"/>
          </a:xfrm>
          <a:prstGeom prst="rect">
            <a:avLst/>
          </a:prstGeom>
          <a:noFill/>
          <a:ln>
            <a:noFill/>
          </a:ln>
        </p:spPr>
      </p:pic>
      <p:sp>
        <p:nvSpPr>
          <p:cNvPr id="284" name="Google Shape;284;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 C - Feature Definitions</a:t>
            </a:r>
            <a:endParaRPr/>
          </a:p>
        </p:txBody>
      </p:sp>
      <p:sp>
        <p:nvSpPr>
          <p:cNvPr id="290" name="Google Shape;290;p35"/>
          <p:cNvSpPr txBox="1">
            <a:spLocks noGrp="1"/>
          </p:cNvSpPr>
          <p:nvPr>
            <p:ph type="body" idx="1"/>
          </p:nvPr>
        </p:nvSpPr>
        <p:spPr>
          <a:xfrm>
            <a:off x="387900" y="1875775"/>
            <a:ext cx="39999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HDD</a:t>
            </a:r>
            <a:r>
              <a:rPr lang="en"/>
              <a:t>: A heating degree day (HDD) is a measurement designed to </a:t>
            </a:r>
            <a:r>
              <a:rPr lang="en" u="sng"/>
              <a:t>quantify the demand for energy needed to heat a building</a:t>
            </a:r>
            <a:r>
              <a:rPr lang="en"/>
              <a:t>.</a:t>
            </a:r>
            <a:endParaRPr/>
          </a:p>
          <a:p>
            <a:pPr marL="0" lvl="0" indent="0" algn="l" rtl="0">
              <a:spcBef>
                <a:spcPts val="1600"/>
              </a:spcBef>
              <a:spcAft>
                <a:spcPts val="0"/>
              </a:spcAft>
              <a:buNone/>
            </a:pPr>
            <a:r>
              <a:rPr lang="en" b="1"/>
              <a:t>CDD</a:t>
            </a:r>
            <a:r>
              <a:rPr lang="en"/>
              <a:t>:A cooling degree day (CDD) is a measurement designed to </a:t>
            </a:r>
            <a:r>
              <a:rPr lang="en" u="sng"/>
              <a:t>quantify the demand for energy needed to cool buildings</a:t>
            </a:r>
            <a:r>
              <a:rPr lang="en"/>
              <a:t>.</a:t>
            </a:r>
            <a:endParaRPr/>
          </a:p>
          <a:p>
            <a:pPr marL="0" lvl="0" indent="0" algn="l" rtl="0">
              <a:spcBef>
                <a:spcPts val="1600"/>
              </a:spcBef>
              <a:spcAft>
                <a:spcPts val="1600"/>
              </a:spcAft>
              <a:buNone/>
            </a:pPr>
            <a:endParaRPr/>
          </a:p>
        </p:txBody>
      </p:sp>
      <p:sp>
        <p:nvSpPr>
          <p:cNvPr id="291" name="Google Shape;291;p35"/>
          <p:cNvSpPr txBox="1">
            <a:spLocks noGrp="1"/>
          </p:cNvSpPr>
          <p:nvPr>
            <p:ph type="body" idx="2"/>
          </p:nvPr>
        </p:nvSpPr>
        <p:spPr>
          <a:xfrm>
            <a:off x="4832400" y="1647175"/>
            <a:ext cx="39999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Wet-bulb temperature</a:t>
            </a:r>
            <a:r>
              <a:rPr lang="en" dirty="0"/>
              <a:t>: The wet-bulb temperature (WBT) is </a:t>
            </a:r>
            <a:r>
              <a:rPr lang="en" u="sng" dirty="0"/>
              <a:t>the temperature read by a thermometer covered in water-soaked cloth </a:t>
            </a:r>
            <a:r>
              <a:rPr lang="en" dirty="0"/>
              <a:t>(</a:t>
            </a:r>
            <a:r>
              <a:rPr lang="en" dirty="0">
                <a:uFill>
                  <a:noFill/>
                </a:uFill>
              </a:rPr>
              <a:t>wet-bulb thermometer</a:t>
            </a:r>
            <a:r>
              <a:rPr lang="en" dirty="0"/>
              <a:t>) over which air is passed.</a:t>
            </a:r>
            <a:endParaRPr dirty="0"/>
          </a:p>
          <a:p>
            <a:pPr marL="0" lvl="0" indent="0" algn="l" rtl="0">
              <a:spcBef>
                <a:spcPts val="1600"/>
              </a:spcBef>
              <a:spcAft>
                <a:spcPts val="0"/>
              </a:spcAft>
              <a:buNone/>
            </a:pPr>
            <a:r>
              <a:rPr lang="en" b="1" dirty="0"/>
              <a:t>Dew point</a:t>
            </a:r>
            <a:r>
              <a:rPr lang="en" dirty="0"/>
              <a:t>: the atmospheric temperature (varying according to pressure and humidity) </a:t>
            </a:r>
            <a:r>
              <a:rPr lang="en" u="sng" dirty="0"/>
              <a:t>below which water droplets begin to condense and dew can form</a:t>
            </a:r>
            <a:r>
              <a:rPr lang="en" dirty="0"/>
              <a:t>.</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292" name="Google Shape;292;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 D - Train Test Splitting</a:t>
            </a:r>
            <a:endParaRPr/>
          </a:p>
        </p:txBody>
      </p:sp>
      <p:sp>
        <p:nvSpPr>
          <p:cNvPr id="298" name="Google Shape;298;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299" name="Google Shape;299;p36"/>
          <p:cNvSpPr txBox="1">
            <a:spLocks noGrp="1"/>
          </p:cNvSpPr>
          <p:nvPr>
            <p:ph type="body" idx="1"/>
          </p:nvPr>
        </p:nvSpPr>
        <p:spPr>
          <a:xfrm>
            <a:off x="1257900" y="1985325"/>
            <a:ext cx="68217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Train-test split ( 80%-20% )</a:t>
            </a:r>
            <a:endParaRPr sz="1800" b="1"/>
          </a:p>
          <a:p>
            <a:pPr marL="0" lvl="0" indent="0" algn="l" rtl="0">
              <a:spcBef>
                <a:spcPts val="1600"/>
              </a:spcBef>
              <a:spcAft>
                <a:spcPts val="0"/>
              </a:spcAft>
              <a:buNone/>
            </a:pPr>
            <a:r>
              <a:rPr lang="en" sz="1800" b="1"/>
              <a:t>Train Dataset</a:t>
            </a:r>
            <a:r>
              <a:rPr lang="en" sz="1800"/>
              <a:t>: 3/1/2017 01:00:00 - 5/31/2019 23:00:00</a:t>
            </a:r>
            <a:endParaRPr sz="1800"/>
          </a:p>
          <a:p>
            <a:pPr marL="0" lvl="0" indent="0" algn="l" rtl="0">
              <a:spcBef>
                <a:spcPts val="1600"/>
              </a:spcBef>
              <a:spcAft>
                <a:spcPts val="0"/>
              </a:spcAft>
              <a:buNone/>
            </a:pPr>
            <a:r>
              <a:rPr lang="en" sz="1800" b="1"/>
              <a:t>Test Dataset</a:t>
            </a:r>
            <a:r>
              <a:rPr lang="en" sz="1800"/>
              <a:t>: 6/1/2019 00:00:00 - 12/31/2019 23:00:00</a:t>
            </a:r>
            <a:endParaRPr sz="1800"/>
          </a:p>
          <a:p>
            <a:pPr marL="0" lvl="0" indent="0" algn="l" rtl="0">
              <a:spcBef>
                <a:spcPts val="1600"/>
              </a:spcBef>
              <a:spcAft>
                <a:spcPts val="16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 E - MAPE</a:t>
            </a:r>
            <a:endParaRPr/>
          </a:p>
        </p:txBody>
      </p:sp>
      <p:sp>
        <p:nvSpPr>
          <p:cNvPr id="305" name="Google Shape;305;p37"/>
          <p:cNvSpPr txBox="1">
            <a:spLocks noGrp="1"/>
          </p:cNvSpPr>
          <p:nvPr>
            <p:ph type="body" idx="1"/>
          </p:nvPr>
        </p:nvSpPr>
        <p:spPr>
          <a:xfrm>
            <a:off x="5576675" y="2180575"/>
            <a:ext cx="3002100" cy="2844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a:solidFill>
                  <a:srgbClr val="263555"/>
                </a:solidFill>
                <a:highlight>
                  <a:srgbClr val="FFFFFF"/>
                </a:highlight>
              </a:rPr>
              <a:t>MAPE is how far the model’s predictions are off from their corresponding outputs on average. MAPE is robust to the effects of outliers thanks to the use of absolute value.</a:t>
            </a:r>
            <a:endParaRPr/>
          </a:p>
        </p:txBody>
      </p:sp>
      <p:sp>
        <p:nvSpPr>
          <p:cNvPr id="306" name="Google Shape;30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307" name="Google Shape;307;p37"/>
          <p:cNvPicPr preferRelativeResize="0"/>
          <p:nvPr/>
        </p:nvPicPr>
        <p:blipFill>
          <a:blip r:embed="rId3">
            <a:alphaModFix/>
          </a:blip>
          <a:stretch>
            <a:fillRect/>
          </a:stretch>
        </p:blipFill>
        <p:spPr>
          <a:xfrm>
            <a:off x="387900" y="1418575"/>
            <a:ext cx="4530476" cy="3189969"/>
          </a:xfrm>
          <a:prstGeom prst="rect">
            <a:avLst/>
          </a:prstGeom>
          <a:noFill/>
          <a:ln>
            <a:noFill/>
          </a:ln>
        </p:spPr>
      </p:pic>
      <p:pic>
        <p:nvPicPr>
          <p:cNvPr id="308" name="Google Shape;308;p37"/>
          <p:cNvPicPr preferRelativeResize="0"/>
          <p:nvPr/>
        </p:nvPicPr>
        <p:blipFill>
          <a:blip r:embed="rId4">
            <a:alphaModFix/>
          </a:blip>
          <a:stretch>
            <a:fillRect/>
          </a:stretch>
        </p:blipFill>
        <p:spPr>
          <a:xfrm>
            <a:off x="5146325" y="699323"/>
            <a:ext cx="3159474" cy="1095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 F - Codes for model fitting</a:t>
            </a:r>
            <a:endParaRPr/>
          </a:p>
        </p:txBody>
      </p:sp>
      <p:sp>
        <p:nvSpPr>
          <p:cNvPr id="314" name="Google Shape;314;p38"/>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315" name="Google Shape;315;p38"/>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316" name="Google Shape;316;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317" name="Google Shape;317;p38"/>
          <p:cNvPicPr preferRelativeResize="0"/>
          <p:nvPr/>
        </p:nvPicPr>
        <p:blipFill>
          <a:blip r:embed="rId3">
            <a:alphaModFix/>
          </a:blip>
          <a:stretch>
            <a:fillRect/>
          </a:stretch>
        </p:blipFill>
        <p:spPr>
          <a:xfrm>
            <a:off x="812865" y="1335112"/>
            <a:ext cx="7492936" cy="3172288"/>
          </a:xfrm>
          <a:prstGeom prst="rect">
            <a:avLst/>
          </a:prstGeom>
          <a:noFill/>
          <a:ln>
            <a:noFill/>
          </a:ln>
        </p:spPr>
      </p:pic>
      <p:sp>
        <p:nvSpPr>
          <p:cNvPr id="318" name="Google Shape;318;p38"/>
          <p:cNvSpPr txBox="1"/>
          <p:nvPr/>
        </p:nvSpPr>
        <p:spPr>
          <a:xfrm>
            <a:off x="1219425" y="4437575"/>
            <a:ext cx="16365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a:t>
            </a:r>
            <a:endParaRPr b="1">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43525" y="936300"/>
            <a:ext cx="8028900" cy="4004400"/>
          </a:xfrm>
          <a:prstGeom prst="rect">
            <a:avLst/>
          </a:prstGeom>
        </p:spPr>
        <p:txBody>
          <a:bodyPr spcFirstLastPara="1" wrap="square" lIns="91425" tIns="91425" rIns="91425" bIns="91425" anchor="t" anchorCtr="0">
            <a:noAutofit/>
          </a:bodyPr>
          <a:lstStyle/>
          <a:p>
            <a:pPr marL="457200" marR="0" lvl="0" indent="-381000" algn="l" rtl="0">
              <a:lnSpc>
                <a:spcPct val="150000"/>
              </a:lnSpc>
              <a:spcBef>
                <a:spcPts val="0"/>
              </a:spcBef>
              <a:spcAft>
                <a:spcPts val="0"/>
              </a:spcAft>
              <a:buClr>
                <a:schemeClr val="dk2"/>
              </a:buClr>
              <a:buSzPts val="2400"/>
              <a:buFont typeface="Open Sans"/>
              <a:buChar char="●"/>
            </a:pPr>
            <a:r>
              <a:rPr lang="en" sz="2400" b="0">
                <a:solidFill>
                  <a:schemeClr val="dk2"/>
                </a:solidFill>
                <a:latin typeface="Open Sans"/>
                <a:ea typeface="Open Sans"/>
                <a:cs typeface="Open Sans"/>
                <a:sym typeface="Open Sans"/>
              </a:rPr>
              <a:t>Objectives</a:t>
            </a:r>
            <a:endParaRPr sz="2400" b="0">
              <a:solidFill>
                <a:schemeClr val="dk2"/>
              </a:solidFill>
              <a:latin typeface="Open Sans"/>
              <a:ea typeface="Open Sans"/>
              <a:cs typeface="Open Sans"/>
              <a:sym typeface="Open Sans"/>
            </a:endParaRPr>
          </a:p>
          <a:p>
            <a:pPr marL="457200" marR="0" lvl="0" indent="-381000" algn="l" rtl="0">
              <a:lnSpc>
                <a:spcPct val="150000"/>
              </a:lnSpc>
              <a:spcBef>
                <a:spcPts val="0"/>
              </a:spcBef>
              <a:spcAft>
                <a:spcPts val="0"/>
              </a:spcAft>
              <a:buClr>
                <a:schemeClr val="dk2"/>
              </a:buClr>
              <a:buSzPts val="2400"/>
              <a:buFont typeface="Open Sans"/>
              <a:buChar char="●"/>
            </a:pPr>
            <a:r>
              <a:rPr lang="en" sz="2400" b="0">
                <a:solidFill>
                  <a:schemeClr val="dk2"/>
                </a:solidFill>
                <a:latin typeface="Open Sans"/>
                <a:ea typeface="Open Sans"/>
                <a:cs typeface="Open Sans"/>
                <a:sym typeface="Open Sans"/>
              </a:rPr>
              <a:t>Descriptive Analysis</a:t>
            </a:r>
            <a:endParaRPr sz="2400" b="0">
              <a:solidFill>
                <a:schemeClr val="dk2"/>
              </a:solidFill>
              <a:latin typeface="Open Sans"/>
              <a:ea typeface="Open Sans"/>
              <a:cs typeface="Open Sans"/>
              <a:sym typeface="Open Sans"/>
            </a:endParaRPr>
          </a:p>
          <a:p>
            <a:pPr marL="457200" marR="0" lvl="0" indent="-381000" algn="l" rtl="0">
              <a:lnSpc>
                <a:spcPct val="150000"/>
              </a:lnSpc>
              <a:spcBef>
                <a:spcPts val="0"/>
              </a:spcBef>
              <a:spcAft>
                <a:spcPts val="0"/>
              </a:spcAft>
              <a:buClr>
                <a:schemeClr val="dk2"/>
              </a:buClr>
              <a:buSzPts val="2400"/>
              <a:buFont typeface="Open Sans"/>
              <a:buChar char="●"/>
            </a:pPr>
            <a:r>
              <a:rPr lang="en" sz="2400" b="0">
                <a:solidFill>
                  <a:schemeClr val="dk2"/>
                </a:solidFill>
                <a:latin typeface="Open Sans"/>
                <a:ea typeface="Open Sans"/>
                <a:cs typeface="Open Sans"/>
                <a:sym typeface="Open Sans"/>
              </a:rPr>
              <a:t>Feature selection</a:t>
            </a:r>
            <a:endParaRPr sz="2400" b="0">
              <a:solidFill>
                <a:schemeClr val="dk2"/>
              </a:solidFill>
              <a:latin typeface="Open Sans"/>
              <a:ea typeface="Open Sans"/>
              <a:cs typeface="Open Sans"/>
              <a:sym typeface="Open Sans"/>
            </a:endParaRPr>
          </a:p>
          <a:p>
            <a:pPr marL="457200" marR="0" lvl="0" indent="-381000" algn="l" rtl="0">
              <a:lnSpc>
                <a:spcPct val="150000"/>
              </a:lnSpc>
              <a:spcBef>
                <a:spcPts val="0"/>
              </a:spcBef>
              <a:spcAft>
                <a:spcPts val="0"/>
              </a:spcAft>
              <a:buClr>
                <a:schemeClr val="dk2"/>
              </a:buClr>
              <a:buSzPts val="2400"/>
              <a:buFont typeface="Open Sans"/>
              <a:buChar char="●"/>
            </a:pPr>
            <a:r>
              <a:rPr lang="en" sz="2400" b="0">
                <a:solidFill>
                  <a:schemeClr val="dk2"/>
                </a:solidFill>
                <a:latin typeface="Open Sans"/>
                <a:ea typeface="Open Sans"/>
                <a:cs typeface="Open Sans"/>
                <a:sym typeface="Open Sans"/>
              </a:rPr>
              <a:t>Model Fitting </a:t>
            </a:r>
            <a:endParaRPr sz="2400" b="0">
              <a:solidFill>
                <a:schemeClr val="dk2"/>
              </a:solidFill>
              <a:latin typeface="Open Sans"/>
              <a:ea typeface="Open Sans"/>
              <a:cs typeface="Open Sans"/>
              <a:sym typeface="Open Sans"/>
            </a:endParaRPr>
          </a:p>
          <a:p>
            <a:pPr marL="457200" marR="0" lvl="0" indent="-381000" algn="l" rtl="0">
              <a:lnSpc>
                <a:spcPct val="150000"/>
              </a:lnSpc>
              <a:spcBef>
                <a:spcPts val="0"/>
              </a:spcBef>
              <a:spcAft>
                <a:spcPts val="0"/>
              </a:spcAft>
              <a:buClr>
                <a:schemeClr val="dk2"/>
              </a:buClr>
              <a:buSzPts val="2400"/>
              <a:buFont typeface="Open Sans"/>
              <a:buChar char="●"/>
            </a:pPr>
            <a:r>
              <a:rPr lang="en" sz="2400" b="0">
                <a:solidFill>
                  <a:schemeClr val="dk2"/>
                </a:solidFill>
                <a:latin typeface="Open Sans"/>
                <a:ea typeface="Open Sans"/>
                <a:cs typeface="Open Sans"/>
                <a:sym typeface="Open Sans"/>
              </a:rPr>
              <a:t>Summary &amp; Next Steps</a:t>
            </a:r>
            <a:endParaRPr sz="2400" b="0">
              <a:solidFill>
                <a:schemeClr val="dk2"/>
              </a:solidFill>
              <a:latin typeface="Open Sans"/>
              <a:ea typeface="Open Sans"/>
              <a:cs typeface="Open Sans"/>
              <a:sym typeface="Open Sans"/>
            </a:endParaRPr>
          </a:p>
          <a:p>
            <a:pPr marL="457200" marR="0" lvl="0" indent="-381000" algn="l" rtl="0">
              <a:lnSpc>
                <a:spcPct val="150000"/>
              </a:lnSpc>
              <a:spcBef>
                <a:spcPts val="0"/>
              </a:spcBef>
              <a:spcAft>
                <a:spcPts val="0"/>
              </a:spcAft>
              <a:buClr>
                <a:schemeClr val="dk2"/>
              </a:buClr>
              <a:buSzPts val="2400"/>
              <a:buFont typeface="Open Sans"/>
              <a:buChar char="●"/>
            </a:pPr>
            <a:r>
              <a:rPr lang="en" sz="2400" b="0">
                <a:solidFill>
                  <a:schemeClr val="dk2"/>
                </a:solidFill>
                <a:latin typeface="Open Sans"/>
                <a:ea typeface="Open Sans"/>
                <a:cs typeface="Open Sans"/>
                <a:sym typeface="Open Sans"/>
              </a:rPr>
              <a:t>What we learned</a:t>
            </a:r>
            <a:endParaRPr sz="2400" b="0">
              <a:solidFill>
                <a:schemeClr val="dk2"/>
              </a:solidFill>
              <a:latin typeface="Open Sans"/>
              <a:ea typeface="Open Sans"/>
              <a:cs typeface="Open Sans"/>
              <a:sym typeface="Open Sans"/>
            </a:endParaRPr>
          </a:p>
          <a:p>
            <a:pPr marL="457200" marR="0" lvl="0" indent="-381000" algn="l" rtl="0">
              <a:lnSpc>
                <a:spcPct val="150000"/>
              </a:lnSpc>
              <a:spcBef>
                <a:spcPts val="0"/>
              </a:spcBef>
              <a:spcAft>
                <a:spcPts val="0"/>
              </a:spcAft>
              <a:buClr>
                <a:schemeClr val="dk2"/>
              </a:buClr>
              <a:buSzPts val="2400"/>
              <a:buFont typeface="Open Sans"/>
              <a:buChar char="●"/>
            </a:pPr>
            <a:r>
              <a:rPr lang="en" sz="2400" b="0">
                <a:solidFill>
                  <a:schemeClr val="dk2"/>
                </a:solidFill>
                <a:latin typeface="Open Sans"/>
                <a:ea typeface="Open Sans"/>
                <a:cs typeface="Open Sans"/>
                <a:sym typeface="Open Sans"/>
              </a:rPr>
              <a:t>Q&amp;A</a:t>
            </a:r>
            <a:endParaRPr sz="2400" b="0">
              <a:solidFill>
                <a:schemeClr val="dk2"/>
              </a:solidFill>
              <a:latin typeface="Open Sans"/>
              <a:ea typeface="Open Sans"/>
              <a:cs typeface="Open Sans"/>
              <a:sym typeface="Open Sans"/>
            </a:endParaRPr>
          </a:p>
        </p:txBody>
      </p:sp>
      <p:sp>
        <p:nvSpPr>
          <p:cNvPr id="88" name="Google Shape;88;p15"/>
          <p:cNvSpPr txBox="1">
            <a:spLocks noGrp="1"/>
          </p:cNvSpPr>
          <p:nvPr>
            <p:ph type="title"/>
          </p:nvPr>
        </p:nvSpPr>
        <p:spPr>
          <a:xfrm>
            <a:off x="443525" y="182000"/>
            <a:ext cx="5026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a:t>
            </a:r>
            <a:endParaRPr/>
          </a:p>
        </p:txBody>
      </p:sp>
      <p:sp>
        <p:nvSpPr>
          <p:cNvPr id="89" name="Google Shape;8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90" name="Google Shape;90;p15"/>
          <p:cNvPicPr preferRelativeResize="0"/>
          <p:nvPr/>
        </p:nvPicPr>
        <p:blipFill rotWithShape="1">
          <a:blip r:embed="rId3">
            <a:alphaModFix/>
          </a:blip>
          <a:srcRect t="22487" b="29036"/>
          <a:stretch/>
        </p:blipFill>
        <p:spPr>
          <a:xfrm>
            <a:off x="7604575" y="4051513"/>
            <a:ext cx="1416575" cy="686675"/>
          </a:xfrm>
          <a:prstGeom prst="rect">
            <a:avLst/>
          </a:prstGeom>
          <a:noFill/>
          <a:ln>
            <a:noFill/>
          </a:ln>
        </p:spPr>
      </p:pic>
      <p:pic>
        <p:nvPicPr>
          <p:cNvPr id="91" name="Google Shape;91;p15"/>
          <p:cNvPicPr preferRelativeResize="0"/>
          <p:nvPr/>
        </p:nvPicPr>
        <p:blipFill>
          <a:blip r:embed="rId4">
            <a:alphaModFix amt="81000"/>
          </a:blip>
          <a:stretch>
            <a:fillRect/>
          </a:stretch>
        </p:blipFill>
        <p:spPr>
          <a:xfrm>
            <a:off x="4879250" y="697850"/>
            <a:ext cx="3621149" cy="2316951"/>
          </a:xfrm>
          <a:prstGeom prst="rect">
            <a:avLst/>
          </a:prstGeom>
          <a:noFill/>
          <a:ln>
            <a:noFill/>
          </a:ln>
          <a:effectLst>
            <a:reflection stA="72000" endPos="25000" dist="76200" dir="5400000" fadeDir="5400012"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Objectives</a:t>
            </a:r>
            <a:endParaRPr/>
          </a:p>
        </p:txBody>
      </p:sp>
      <p:sp>
        <p:nvSpPr>
          <p:cNvPr id="97" name="Google Shape;97;p16"/>
          <p:cNvSpPr txBox="1">
            <a:spLocks noGrp="1"/>
          </p:cNvSpPr>
          <p:nvPr>
            <p:ph type="body" idx="1"/>
          </p:nvPr>
        </p:nvSpPr>
        <p:spPr>
          <a:xfrm>
            <a:off x="311700" y="1266325"/>
            <a:ext cx="8710800" cy="97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Helping NextEra Energy to forecast the Day Ahead market energy prices</a:t>
            </a:r>
            <a:endParaRPr/>
          </a:p>
          <a:p>
            <a:pPr marL="457200" lvl="0" indent="-342900" algn="l" rtl="0">
              <a:spcBef>
                <a:spcPts val="0"/>
              </a:spcBef>
              <a:spcAft>
                <a:spcPts val="0"/>
              </a:spcAft>
              <a:buSzPts val="1800"/>
              <a:buChar char="●"/>
            </a:pPr>
            <a:r>
              <a:rPr lang="en"/>
              <a:t>More accurate results will provide a stronger competitive strategy for energy trading</a:t>
            </a:r>
            <a:endParaRPr/>
          </a:p>
        </p:txBody>
      </p:sp>
      <p:sp>
        <p:nvSpPr>
          <p:cNvPr id="98" name="Google Shape;98;p16"/>
          <p:cNvSpPr txBox="1"/>
          <p:nvPr/>
        </p:nvSpPr>
        <p:spPr>
          <a:xfrm>
            <a:off x="311700" y="2524325"/>
            <a:ext cx="30000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chemeClr val="accent1"/>
                </a:solidFill>
                <a:latin typeface="PT Sans Narrow"/>
                <a:ea typeface="PT Sans Narrow"/>
                <a:cs typeface="PT Sans Narrow"/>
                <a:sym typeface="PT Sans Narrow"/>
              </a:rPr>
              <a:t>Model Objectives</a:t>
            </a:r>
            <a:endParaRPr/>
          </a:p>
        </p:txBody>
      </p:sp>
      <p:sp>
        <p:nvSpPr>
          <p:cNvPr id="99" name="Google Shape;99;p16"/>
          <p:cNvSpPr txBox="1">
            <a:spLocks noGrp="1"/>
          </p:cNvSpPr>
          <p:nvPr>
            <p:ph type="body" idx="1"/>
          </p:nvPr>
        </p:nvSpPr>
        <p:spPr>
          <a:xfrm>
            <a:off x="311700" y="3367425"/>
            <a:ext cx="8786700" cy="1201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Figuring out most </a:t>
            </a:r>
            <a:r>
              <a:rPr lang="en" b="1"/>
              <a:t>important factors</a:t>
            </a:r>
            <a:r>
              <a:rPr lang="en"/>
              <a:t> that will influence energy pricing </a:t>
            </a:r>
            <a:endParaRPr/>
          </a:p>
          <a:p>
            <a:pPr marL="457200" lvl="0" indent="-342900" algn="l" rtl="0">
              <a:spcBef>
                <a:spcPts val="0"/>
              </a:spcBef>
              <a:spcAft>
                <a:spcPts val="0"/>
              </a:spcAft>
              <a:buSzPts val="1800"/>
              <a:buChar char="●"/>
            </a:pPr>
            <a:r>
              <a:rPr lang="en" b="1"/>
              <a:t>Forecast</a:t>
            </a:r>
            <a:r>
              <a:rPr lang="en"/>
              <a:t> </a:t>
            </a:r>
            <a:r>
              <a:rPr lang="en" b="1"/>
              <a:t>24 hourly</a:t>
            </a:r>
            <a:r>
              <a:rPr lang="en"/>
              <a:t> Day Ahead Locational Marginal Pricing (</a:t>
            </a:r>
            <a:r>
              <a:rPr lang="en" b="1"/>
              <a:t>DALMP</a:t>
            </a:r>
            <a:r>
              <a:rPr lang="en"/>
              <a:t>) by fitting a time series model</a:t>
            </a:r>
            <a:endParaRPr/>
          </a:p>
        </p:txBody>
      </p:sp>
      <p:sp>
        <p:nvSpPr>
          <p:cNvPr id="100" name="Google Shape;10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7"/>
          <p:cNvSpPr/>
          <p:nvPr/>
        </p:nvSpPr>
        <p:spPr>
          <a:xfrm>
            <a:off x="5025050" y="1373975"/>
            <a:ext cx="1171800" cy="5106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1237200" y="1491225"/>
            <a:ext cx="1171800" cy="5106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Description: Feature Utilization</a:t>
            </a:r>
            <a:endParaRPr/>
          </a:p>
        </p:txBody>
      </p:sp>
      <p:sp>
        <p:nvSpPr>
          <p:cNvPr id="108" name="Google Shape;10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09" name="Google Shape;109;p17"/>
          <p:cNvSpPr txBox="1"/>
          <p:nvPr/>
        </p:nvSpPr>
        <p:spPr>
          <a:xfrm>
            <a:off x="1479725" y="1549725"/>
            <a:ext cx="1392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Prices </a:t>
            </a:r>
            <a:endParaRPr>
              <a:latin typeface="Open Sans"/>
              <a:ea typeface="Open Sans"/>
              <a:cs typeface="Open Sans"/>
              <a:sym typeface="Open Sans"/>
            </a:endParaRPr>
          </a:p>
        </p:txBody>
      </p:sp>
      <p:sp>
        <p:nvSpPr>
          <p:cNvPr id="110" name="Google Shape;110;p17"/>
          <p:cNvSpPr txBox="1"/>
          <p:nvPr/>
        </p:nvSpPr>
        <p:spPr>
          <a:xfrm>
            <a:off x="5197975" y="1414775"/>
            <a:ext cx="1314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Weather</a:t>
            </a:r>
            <a:endParaRPr>
              <a:latin typeface="Open Sans"/>
              <a:ea typeface="Open Sans"/>
              <a:cs typeface="Open Sans"/>
              <a:sym typeface="Open Sans"/>
            </a:endParaRPr>
          </a:p>
        </p:txBody>
      </p:sp>
      <p:cxnSp>
        <p:nvCxnSpPr>
          <p:cNvPr id="111" name="Google Shape;111;p17"/>
          <p:cNvCxnSpPr/>
          <p:nvPr/>
        </p:nvCxnSpPr>
        <p:spPr>
          <a:xfrm>
            <a:off x="1778000" y="2040200"/>
            <a:ext cx="0" cy="753900"/>
          </a:xfrm>
          <a:prstGeom prst="straightConnector1">
            <a:avLst/>
          </a:prstGeom>
          <a:noFill/>
          <a:ln w="9525" cap="flat" cmpd="sng">
            <a:solidFill>
              <a:schemeClr val="dk2"/>
            </a:solidFill>
            <a:prstDash val="solid"/>
            <a:round/>
            <a:headEnd type="none" w="med" len="med"/>
            <a:tailEnd type="triangle" w="med" len="med"/>
          </a:ln>
        </p:spPr>
      </p:cxnSp>
      <p:sp>
        <p:nvSpPr>
          <p:cNvPr id="112" name="Google Shape;112;p17"/>
          <p:cNvSpPr txBox="1"/>
          <p:nvPr/>
        </p:nvSpPr>
        <p:spPr>
          <a:xfrm>
            <a:off x="983225" y="2832475"/>
            <a:ext cx="2081100" cy="6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RTLMP, DAENERGY, DALOAD, ...</a:t>
            </a:r>
            <a:endParaRPr>
              <a:latin typeface="Open Sans"/>
              <a:ea typeface="Open Sans"/>
              <a:cs typeface="Open Sans"/>
              <a:sym typeface="Open Sans"/>
            </a:endParaRPr>
          </a:p>
        </p:txBody>
      </p:sp>
      <p:cxnSp>
        <p:nvCxnSpPr>
          <p:cNvPr id="113" name="Google Shape;113;p17"/>
          <p:cNvCxnSpPr/>
          <p:nvPr/>
        </p:nvCxnSpPr>
        <p:spPr>
          <a:xfrm flipH="1">
            <a:off x="4734175" y="2002788"/>
            <a:ext cx="311400" cy="336000"/>
          </a:xfrm>
          <a:prstGeom prst="straightConnector1">
            <a:avLst/>
          </a:prstGeom>
          <a:noFill/>
          <a:ln w="9525" cap="flat" cmpd="sng">
            <a:solidFill>
              <a:schemeClr val="dk2"/>
            </a:solidFill>
            <a:prstDash val="solid"/>
            <a:round/>
            <a:headEnd type="none" w="med" len="med"/>
            <a:tailEnd type="triangle" w="med" len="med"/>
          </a:ln>
        </p:spPr>
      </p:cxnSp>
      <p:sp>
        <p:nvSpPr>
          <p:cNvPr id="114" name="Google Shape;114;p17"/>
          <p:cNvSpPr txBox="1"/>
          <p:nvPr/>
        </p:nvSpPr>
        <p:spPr>
          <a:xfrm>
            <a:off x="4113150" y="2515425"/>
            <a:ext cx="778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Actual</a:t>
            </a:r>
            <a:endParaRPr>
              <a:latin typeface="Open Sans"/>
              <a:ea typeface="Open Sans"/>
              <a:cs typeface="Open Sans"/>
              <a:sym typeface="Open Sans"/>
            </a:endParaRPr>
          </a:p>
        </p:txBody>
      </p:sp>
      <p:cxnSp>
        <p:nvCxnSpPr>
          <p:cNvPr id="115" name="Google Shape;115;p17"/>
          <p:cNvCxnSpPr/>
          <p:nvPr/>
        </p:nvCxnSpPr>
        <p:spPr>
          <a:xfrm>
            <a:off x="5594600" y="2023900"/>
            <a:ext cx="42600" cy="384900"/>
          </a:xfrm>
          <a:prstGeom prst="straightConnector1">
            <a:avLst/>
          </a:prstGeom>
          <a:noFill/>
          <a:ln w="9525" cap="flat" cmpd="sng">
            <a:solidFill>
              <a:schemeClr val="dk2"/>
            </a:solidFill>
            <a:prstDash val="solid"/>
            <a:round/>
            <a:headEnd type="none" w="med" len="med"/>
            <a:tailEnd type="triangle" w="med" len="med"/>
          </a:ln>
        </p:spPr>
      </p:cxnSp>
      <p:sp>
        <p:nvSpPr>
          <p:cNvPr id="116" name="Google Shape;116;p17"/>
          <p:cNvSpPr txBox="1"/>
          <p:nvPr/>
        </p:nvSpPr>
        <p:spPr>
          <a:xfrm>
            <a:off x="5188075" y="2515425"/>
            <a:ext cx="1171800" cy="2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Forecast</a:t>
            </a:r>
            <a:endParaRPr>
              <a:latin typeface="Open Sans"/>
              <a:ea typeface="Open Sans"/>
              <a:cs typeface="Open Sans"/>
              <a:sym typeface="Open Sans"/>
            </a:endParaRPr>
          </a:p>
        </p:txBody>
      </p:sp>
      <p:cxnSp>
        <p:nvCxnSpPr>
          <p:cNvPr id="117" name="Google Shape;117;p17"/>
          <p:cNvCxnSpPr/>
          <p:nvPr/>
        </p:nvCxnSpPr>
        <p:spPr>
          <a:xfrm>
            <a:off x="6251675" y="2076975"/>
            <a:ext cx="704700" cy="311400"/>
          </a:xfrm>
          <a:prstGeom prst="straightConnector1">
            <a:avLst/>
          </a:prstGeom>
          <a:noFill/>
          <a:ln w="9525" cap="flat" cmpd="sng">
            <a:solidFill>
              <a:schemeClr val="dk2"/>
            </a:solidFill>
            <a:prstDash val="solid"/>
            <a:round/>
            <a:headEnd type="none" w="med" len="med"/>
            <a:tailEnd type="triangle" w="med" len="med"/>
          </a:ln>
        </p:spPr>
      </p:cxnSp>
      <p:sp>
        <p:nvSpPr>
          <p:cNvPr id="118" name="Google Shape;118;p17"/>
          <p:cNvSpPr txBox="1"/>
          <p:nvPr/>
        </p:nvSpPr>
        <p:spPr>
          <a:xfrm>
            <a:off x="6595800" y="2470575"/>
            <a:ext cx="10161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Normal</a:t>
            </a:r>
            <a:endParaRPr>
              <a:latin typeface="Open Sans"/>
              <a:ea typeface="Open Sans"/>
              <a:cs typeface="Open Sans"/>
              <a:sym typeface="Open Sans"/>
            </a:endParaRPr>
          </a:p>
        </p:txBody>
      </p:sp>
      <p:cxnSp>
        <p:nvCxnSpPr>
          <p:cNvPr id="119" name="Google Shape;119;p17"/>
          <p:cNvCxnSpPr>
            <a:stCxn id="114" idx="2"/>
          </p:cNvCxnSpPr>
          <p:nvPr/>
        </p:nvCxnSpPr>
        <p:spPr>
          <a:xfrm flipH="1">
            <a:off x="4170600" y="2909025"/>
            <a:ext cx="331800" cy="696300"/>
          </a:xfrm>
          <a:prstGeom prst="straightConnector1">
            <a:avLst/>
          </a:prstGeom>
          <a:noFill/>
          <a:ln w="9525" cap="flat" cmpd="sng">
            <a:solidFill>
              <a:schemeClr val="dk2"/>
            </a:solidFill>
            <a:prstDash val="solid"/>
            <a:round/>
            <a:headEnd type="none" w="med" len="med"/>
            <a:tailEnd type="triangle" w="med" len="med"/>
          </a:ln>
        </p:spPr>
      </p:cxnSp>
      <p:sp>
        <p:nvSpPr>
          <p:cNvPr id="120" name="Google Shape;120;p17"/>
          <p:cNvSpPr txBox="1"/>
          <p:nvPr/>
        </p:nvSpPr>
        <p:spPr>
          <a:xfrm>
            <a:off x="3064400" y="3580575"/>
            <a:ext cx="117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21" name="Google Shape;121;p17"/>
          <p:cNvSpPr txBox="1"/>
          <p:nvPr/>
        </p:nvSpPr>
        <p:spPr>
          <a:xfrm>
            <a:off x="3464138" y="3493725"/>
            <a:ext cx="2156400" cy="11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Heating Degree Day (HDD), Cooling Degree Day (CDD), Cloud Cover Percent, ...</a:t>
            </a:r>
            <a:endParaRPr>
              <a:latin typeface="Open Sans"/>
              <a:ea typeface="Open Sans"/>
              <a:cs typeface="Open Sans"/>
              <a:sym typeface="Open Sans"/>
            </a:endParaRPr>
          </a:p>
        </p:txBody>
      </p:sp>
      <p:sp>
        <p:nvSpPr>
          <p:cNvPr id="122" name="Google Shape;122;p17"/>
          <p:cNvSpPr/>
          <p:nvPr/>
        </p:nvSpPr>
        <p:spPr>
          <a:xfrm>
            <a:off x="1704275" y="3605175"/>
            <a:ext cx="1171800" cy="663600"/>
          </a:xfrm>
          <a:prstGeom prst="wedgeRectCallout">
            <a:avLst>
              <a:gd name="adj1" fmla="val -72376"/>
              <a:gd name="adj2" fmla="val -83182"/>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1704275" y="3605175"/>
            <a:ext cx="1171800" cy="663600"/>
          </a:xfrm>
          <a:prstGeom prst="wedgeRectCallout">
            <a:avLst>
              <a:gd name="adj1" fmla="val 105227"/>
              <a:gd name="adj2" fmla="val 4325"/>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txBox="1"/>
          <p:nvPr/>
        </p:nvSpPr>
        <p:spPr>
          <a:xfrm>
            <a:off x="1625600" y="3648850"/>
            <a:ext cx="13143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980000"/>
                </a:solidFill>
                <a:latin typeface="Open Sans"/>
                <a:ea typeface="Open Sans"/>
                <a:cs typeface="Open Sans"/>
                <a:sym typeface="Open Sans"/>
              </a:rPr>
              <a:t>! </a:t>
            </a:r>
            <a:r>
              <a:rPr lang="en" sz="1100">
                <a:latin typeface="Open Sans"/>
                <a:ea typeface="Open Sans"/>
                <a:cs typeface="Open Sans"/>
                <a:sym typeface="Open Sans"/>
              </a:rPr>
              <a:t>Not available     when forecasting</a:t>
            </a:r>
            <a:endParaRPr sz="1100">
              <a:latin typeface="Open Sans"/>
              <a:ea typeface="Open Sans"/>
              <a:cs typeface="Open Sans"/>
              <a:sym typeface="Open Sans"/>
            </a:endParaRPr>
          </a:p>
        </p:txBody>
      </p:sp>
      <p:cxnSp>
        <p:nvCxnSpPr>
          <p:cNvPr id="125" name="Google Shape;125;p17"/>
          <p:cNvCxnSpPr/>
          <p:nvPr/>
        </p:nvCxnSpPr>
        <p:spPr>
          <a:xfrm>
            <a:off x="5731675" y="3392125"/>
            <a:ext cx="1368300" cy="0"/>
          </a:xfrm>
          <a:prstGeom prst="straightConnector1">
            <a:avLst/>
          </a:prstGeom>
          <a:noFill/>
          <a:ln w="9525" cap="flat" cmpd="sng">
            <a:solidFill>
              <a:schemeClr val="dk2"/>
            </a:solidFill>
            <a:prstDash val="solid"/>
            <a:round/>
            <a:headEnd type="none" w="med" len="med"/>
            <a:tailEnd type="none" w="med" len="med"/>
          </a:ln>
        </p:spPr>
      </p:cxnSp>
      <p:cxnSp>
        <p:nvCxnSpPr>
          <p:cNvPr id="126" name="Google Shape;126;p17"/>
          <p:cNvCxnSpPr/>
          <p:nvPr/>
        </p:nvCxnSpPr>
        <p:spPr>
          <a:xfrm>
            <a:off x="5731675" y="2838350"/>
            <a:ext cx="4200" cy="538200"/>
          </a:xfrm>
          <a:prstGeom prst="straightConnector1">
            <a:avLst/>
          </a:prstGeom>
          <a:noFill/>
          <a:ln w="9525" cap="flat" cmpd="sng">
            <a:solidFill>
              <a:schemeClr val="dk2"/>
            </a:solidFill>
            <a:prstDash val="solid"/>
            <a:round/>
            <a:headEnd type="none" w="med" len="med"/>
            <a:tailEnd type="none" w="med" len="med"/>
          </a:ln>
        </p:spPr>
      </p:cxnSp>
      <p:cxnSp>
        <p:nvCxnSpPr>
          <p:cNvPr id="127" name="Google Shape;127;p17"/>
          <p:cNvCxnSpPr/>
          <p:nvPr/>
        </p:nvCxnSpPr>
        <p:spPr>
          <a:xfrm flipH="1">
            <a:off x="7101900" y="2834750"/>
            <a:ext cx="3900" cy="545400"/>
          </a:xfrm>
          <a:prstGeom prst="straightConnector1">
            <a:avLst/>
          </a:prstGeom>
          <a:noFill/>
          <a:ln w="9525" cap="flat" cmpd="sng">
            <a:solidFill>
              <a:schemeClr val="dk2"/>
            </a:solidFill>
            <a:prstDash val="solid"/>
            <a:round/>
            <a:headEnd type="none" w="med" len="med"/>
            <a:tailEnd type="none" w="med" len="med"/>
          </a:ln>
        </p:spPr>
      </p:cxnSp>
      <p:sp>
        <p:nvSpPr>
          <p:cNvPr id="128" name="Google Shape;128;p17"/>
          <p:cNvSpPr txBox="1"/>
          <p:nvPr/>
        </p:nvSpPr>
        <p:spPr>
          <a:xfrm>
            <a:off x="5637150" y="3632200"/>
            <a:ext cx="2925900" cy="6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Dewpoint, Precipitation (in inches), Wet-bulb temperature, Wind speed ...</a:t>
            </a:r>
            <a:endParaRPr>
              <a:latin typeface="Open Sans"/>
              <a:ea typeface="Open Sans"/>
              <a:cs typeface="Open Sans"/>
              <a:sym typeface="Open Sans"/>
            </a:endParaRPr>
          </a:p>
        </p:txBody>
      </p:sp>
      <p:cxnSp>
        <p:nvCxnSpPr>
          <p:cNvPr id="129" name="Google Shape;129;p17"/>
          <p:cNvCxnSpPr/>
          <p:nvPr/>
        </p:nvCxnSpPr>
        <p:spPr>
          <a:xfrm flipH="1">
            <a:off x="6436075" y="3392125"/>
            <a:ext cx="8100" cy="26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Visualization</a:t>
            </a:r>
            <a:endParaRPr/>
          </a:p>
        </p:txBody>
      </p:sp>
      <p:sp>
        <p:nvSpPr>
          <p:cNvPr id="135" name="Google Shape;13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36" name="Google Shape;136;p18"/>
          <p:cNvPicPr preferRelativeResize="0"/>
          <p:nvPr/>
        </p:nvPicPr>
        <p:blipFill rotWithShape="1">
          <a:blip r:embed="rId3">
            <a:alphaModFix/>
          </a:blip>
          <a:srcRect r="675"/>
          <a:stretch/>
        </p:blipFill>
        <p:spPr>
          <a:xfrm>
            <a:off x="881475" y="1018044"/>
            <a:ext cx="7381049" cy="40387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body" idx="1"/>
          </p:nvPr>
        </p:nvSpPr>
        <p:spPr>
          <a:xfrm>
            <a:off x="151875" y="988550"/>
            <a:ext cx="8520600" cy="369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Seasonal feature:</a:t>
            </a:r>
            <a:endParaRPr/>
          </a:p>
          <a:p>
            <a:pPr marL="457200" lvl="0" indent="0" algn="l" rtl="0">
              <a:spcBef>
                <a:spcPts val="1600"/>
              </a:spcBef>
              <a:spcAft>
                <a:spcPts val="0"/>
              </a:spcAft>
              <a:buNone/>
            </a:pPr>
            <a:r>
              <a:rPr lang="en"/>
              <a:t>Create a season feature based on seasonality pattern in Connecticut.</a:t>
            </a:r>
            <a:endParaRPr/>
          </a:p>
          <a:p>
            <a:pPr marL="457200" lvl="0" indent="-342900" algn="l" rtl="0">
              <a:spcBef>
                <a:spcPts val="1600"/>
              </a:spcBef>
              <a:spcAft>
                <a:spcPts val="0"/>
              </a:spcAft>
              <a:buSzPts val="1800"/>
              <a:buAutoNum type="arabicPeriod"/>
            </a:pPr>
            <a:r>
              <a:rPr lang="en"/>
              <a:t>Quarterly feature: </a:t>
            </a:r>
            <a:endParaRPr/>
          </a:p>
          <a:p>
            <a:pPr marL="457200" lvl="0" indent="0" algn="l" rtl="0">
              <a:spcBef>
                <a:spcPts val="1600"/>
              </a:spcBef>
              <a:spcAft>
                <a:spcPts val="0"/>
              </a:spcAft>
              <a:buNone/>
            </a:pPr>
            <a:r>
              <a:rPr lang="en"/>
              <a:t>Periods=91 days, fourier.order=5, prior.scale=2.5</a:t>
            </a:r>
            <a:endParaRPr/>
          </a:p>
          <a:p>
            <a:pPr marL="457200" lvl="0" indent="-342900" algn="l" rtl="0">
              <a:spcBef>
                <a:spcPts val="1600"/>
              </a:spcBef>
              <a:spcAft>
                <a:spcPts val="0"/>
              </a:spcAft>
              <a:buSzPts val="1800"/>
              <a:buAutoNum type="arabicPeriod"/>
            </a:pPr>
            <a:r>
              <a:rPr lang="en"/>
              <a:t>Daily feature:</a:t>
            </a:r>
            <a:endParaRPr/>
          </a:p>
          <a:p>
            <a:pPr marL="457200" lvl="0" indent="0" algn="l" rtl="0">
              <a:spcBef>
                <a:spcPts val="1600"/>
              </a:spcBef>
              <a:spcAft>
                <a:spcPts val="1600"/>
              </a:spcAft>
              <a:buNone/>
            </a:pPr>
            <a:r>
              <a:rPr lang="en"/>
              <a:t>Periods=1 day, fourier.order=3, prior.scale=5</a:t>
            </a:r>
            <a:endParaRPr/>
          </a:p>
        </p:txBody>
      </p:sp>
      <p:sp>
        <p:nvSpPr>
          <p:cNvPr id="142" name="Google Shape;142;p19"/>
          <p:cNvSpPr/>
          <p:nvPr/>
        </p:nvSpPr>
        <p:spPr>
          <a:xfrm>
            <a:off x="227700" y="4044800"/>
            <a:ext cx="8688600" cy="707400"/>
          </a:xfrm>
          <a:prstGeom prst="flowChartAlternateProcess">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txBox="1">
            <a:spLocks noGrp="1"/>
          </p:cNvSpPr>
          <p:nvPr>
            <p:ph type="title"/>
          </p:nvPr>
        </p:nvSpPr>
        <p:spPr>
          <a:xfrm>
            <a:off x="278925" y="28115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Description: Created pattern features</a:t>
            </a:r>
            <a:endParaRPr/>
          </a:p>
        </p:txBody>
      </p:sp>
      <p:sp>
        <p:nvSpPr>
          <p:cNvPr id="144" name="Google Shape;14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45" name="Google Shape;145;p19"/>
          <p:cNvSpPr txBox="1"/>
          <p:nvPr/>
        </p:nvSpPr>
        <p:spPr>
          <a:xfrm>
            <a:off x="278925" y="4145225"/>
            <a:ext cx="891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666666"/>
                </a:solidFill>
                <a:latin typeface="Open Sans"/>
                <a:ea typeface="Open Sans"/>
                <a:cs typeface="Open Sans"/>
                <a:sym typeface="Open Sans"/>
              </a:rPr>
              <a:t>Fourier order:</a:t>
            </a:r>
            <a:r>
              <a:rPr lang="en">
                <a:solidFill>
                  <a:srgbClr val="666666"/>
                </a:solidFill>
                <a:latin typeface="Open Sans"/>
                <a:ea typeface="Open Sans"/>
                <a:cs typeface="Open Sans"/>
                <a:sym typeface="Open Sans"/>
              </a:rPr>
              <a:t> A parameter determines how quickly  the seasonality can change (trend smoothness)</a:t>
            </a:r>
            <a:endParaRPr>
              <a:solidFill>
                <a:srgbClr val="666666"/>
              </a:solidFill>
              <a:latin typeface="Open Sans"/>
              <a:ea typeface="Open Sans"/>
              <a:cs typeface="Open Sans"/>
              <a:sym typeface="Open Sans"/>
            </a:endParaRPr>
          </a:p>
          <a:p>
            <a:pPr marL="0" lvl="0" indent="0" algn="l" rtl="0">
              <a:spcBef>
                <a:spcPts val="0"/>
              </a:spcBef>
              <a:spcAft>
                <a:spcPts val="0"/>
              </a:spcAft>
              <a:buNone/>
            </a:pPr>
            <a:r>
              <a:rPr lang="en" b="1">
                <a:solidFill>
                  <a:srgbClr val="666666"/>
                </a:solidFill>
                <a:latin typeface="Open Sans"/>
                <a:ea typeface="Open Sans"/>
                <a:cs typeface="Open Sans"/>
                <a:sym typeface="Open Sans"/>
              </a:rPr>
              <a:t>Prior.scale:</a:t>
            </a:r>
            <a:r>
              <a:rPr lang="en">
                <a:solidFill>
                  <a:srgbClr val="666666"/>
                </a:solidFill>
                <a:latin typeface="Open Sans"/>
                <a:ea typeface="Open Sans"/>
                <a:cs typeface="Open Sans"/>
                <a:sym typeface="Open Sans"/>
              </a:rPr>
              <a:t> controls how much of an effect the regressor has on predictions  (trend height)</a:t>
            </a:r>
            <a:endParaRPr>
              <a:solidFill>
                <a:srgbClr val="666666"/>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262550" y="14185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Selection:   methods</a:t>
            </a:r>
            <a:endParaRPr/>
          </a:p>
        </p:txBody>
      </p:sp>
      <p:sp>
        <p:nvSpPr>
          <p:cNvPr id="151" name="Google Shape;151;p20"/>
          <p:cNvSpPr txBox="1">
            <a:spLocks noGrp="1"/>
          </p:cNvSpPr>
          <p:nvPr>
            <p:ph type="body" idx="2"/>
          </p:nvPr>
        </p:nvSpPr>
        <p:spPr>
          <a:xfrm>
            <a:off x="406225" y="1126800"/>
            <a:ext cx="2707200" cy="288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1. Correlation plot</a:t>
            </a:r>
            <a:endParaRPr b="1"/>
          </a:p>
          <a:p>
            <a:pPr marL="0" lvl="0" indent="0" algn="l" rtl="0">
              <a:spcBef>
                <a:spcPts val="1600"/>
              </a:spcBef>
              <a:spcAft>
                <a:spcPts val="0"/>
              </a:spcAft>
              <a:buNone/>
            </a:pPr>
            <a:r>
              <a:rPr lang="en" b="1"/>
              <a:t>Pros: </a:t>
            </a:r>
            <a:r>
              <a:rPr lang="en"/>
              <a:t>can easily observe the negative/positive correlation with each variable.</a:t>
            </a:r>
            <a:endParaRPr/>
          </a:p>
          <a:p>
            <a:pPr marL="0" lvl="0" indent="0" algn="l" rtl="0">
              <a:spcBef>
                <a:spcPts val="1600"/>
              </a:spcBef>
              <a:spcAft>
                <a:spcPts val="1600"/>
              </a:spcAft>
              <a:buNone/>
            </a:pPr>
            <a:r>
              <a:rPr lang="en" b="1"/>
              <a:t>Cons: </a:t>
            </a:r>
            <a:r>
              <a:rPr lang="en"/>
              <a:t>For some features with high correlation, we cannot make decision if we should drop them in the model.</a:t>
            </a:r>
            <a:endParaRPr/>
          </a:p>
        </p:txBody>
      </p:sp>
      <p:sp>
        <p:nvSpPr>
          <p:cNvPr id="152" name="Google Shape;15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153" name="Google Shape;153;p20"/>
          <p:cNvPicPr preferRelativeResize="0"/>
          <p:nvPr/>
        </p:nvPicPr>
        <p:blipFill rotWithShape="1">
          <a:blip r:embed="rId3">
            <a:alphaModFix/>
          </a:blip>
          <a:srcRect l="41482" t="43791"/>
          <a:stretch/>
        </p:blipFill>
        <p:spPr>
          <a:xfrm>
            <a:off x="6135625" y="2814450"/>
            <a:ext cx="2647524" cy="2242374"/>
          </a:xfrm>
          <a:prstGeom prst="rect">
            <a:avLst/>
          </a:prstGeom>
          <a:noFill/>
          <a:ln>
            <a:noFill/>
          </a:ln>
        </p:spPr>
      </p:pic>
      <p:pic>
        <p:nvPicPr>
          <p:cNvPr id="154" name="Google Shape;154;p20"/>
          <p:cNvPicPr preferRelativeResize="0"/>
          <p:nvPr/>
        </p:nvPicPr>
        <p:blipFill>
          <a:blip r:embed="rId4">
            <a:alphaModFix/>
          </a:blip>
          <a:stretch>
            <a:fillRect/>
          </a:stretch>
        </p:blipFill>
        <p:spPr>
          <a:xfrm>
            <a:off x="6135625" y="76625"/>
            <a:ext cx="2101650" cy="2737824"/>
          </a:xfrm>
          <a:prstGeom prst="rect">
            <a:avLst/>
          </a:prstGeom>
          <a:noFill/>
          <a:ln>
            <a:noFill/>
          </a:ln>
        </p:spPr>
      </p:pic>
      <p:pic>
        <p:nvPicPr>
          <p:cNvPr id="155" name="Google Shape;155;p20"/>
          <p:cNvPicPr preferRelativeResize="0"/>
          <p:nvPr/>
        </p:nvPicPr>
        <p:blipFill>
          <a:blip r:embed="rId5">
            <a:alphaModFix/>
          </a:blip>
          <a:stretch>
            <a:fillRect/>
          </a:stretch>
        </p:blipFill>
        <p:spPr>
          <a:xfrm>
            <a:off x="3065025" y="2862900"/>
            <a:ext cx="3070600" cy="2049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Selection:   methods</a:t>
            </a:r>
            <a:endParaRPr/>
          </a:p>
          <a:p>
            <a:pPr marL="0" lvl="0" indent="0" algn="l" rtl="0">
              <a:spcBef>
                <a:spcPts val="0"/>
              </a:spcBef>
              <a:spcAft>
                <a:spcPts val="0"/>
              </a:spcAft>
              <a:buNone/>
            </a:pPr>
            <a:endParaRPr/>
          </a:p>
        </p:txBody>
      </p:sp>
      <p:sp>
        <p:nvSpPr>
          <p:cNvPr id="161" name="Google Shape;161;p21"/>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2. Stepwise</a:t>
            </a:r>
            <a:endParaRPr b="1"/>
          </a:p>
          <a:p>
            <a:pPr marL="0" lvl="0" indent="0" algn="l" rtl="0">
              <a:spcBef>
                <a:spcPts val="1600"/>
              </a:spcBef>
              <a:spcAft>
                <a:spcPts val="0"/>
              </a:spcAft>
              <a:buNone/>
            </a:pPr>
            <a:r>
              <a:rPr lang="en" b="1"/>
              <a:t>Pros: </a:t>
            </a:r>
            <a:r>
              <a:rPr lang="en"/>
              <a:t>can help decide which feature is more important to predict DALMP based on regression models.</a:t>
            </a:r>
            <a:endParaRPr/>
          </a:p>
          <a:p>
            <a:pPr marL="0" lvl="0" indent="0" algn="l" rtl="0">
              <a:spcBef>
                <a:spcPts val="1600"/>
              </a:spcBef>
              <a:spcAft>
                <a:spcPts val="1600"/>
              </a:spcAft>
              <a:buNone/>
            </a:pPr>
            <a:r>
              <a:rPr lang="en" b="1"/>
              <a:t>Cons: </a:t>
            </a:r>
            <a:r>
              <a:rPr lang="en"/>
              <a:t>Sometimes some important variables can be not significant based on different variable selection. </a:t>
            </a:r>
            <a:endParaRPr b="1">
              <a:solidFill>
                <a:srgbClr val="000000"/>
              </a:solidFill>
              <a:latin typeface="Arial"/>
              <a:ea typeface="Arial"/>
              <a:cs typeface="Arial"/>
              <a:sym typeface="Arial"/>
            </a:endParaRPr>
          </a:p>
        </p:txBody>
      </p:sp>
      <p:sp>
        <p:nvSpPr>
          <p:cNvPr id="162" name="Google Shape;16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163" name="Google Shape;163;p21"/>
          <p:cNvPicPr preferRelativeResize="0"/>
          <p:nvPr/>
        </p:nvPicPr>
        <p:blipFill rotWithShape="1">
          <a:blip r:embed="rId3">
            <a:alphaModFix/>
          </a:blip>
          <a:srcRect r="7629" b="5141"/>
          <a:stretch/>
        </p:blipFill>
        <p:spPr>
          <a:xfrm>
            <a:off x="4424475" y="1368325"/>
            <a:ext cx="4719525" cy="2597351"/>
          </a:xfrm>
          <a:prstGeom prst="rect">
            <a:avLst/>
          </a:prstGeom>
          <a:noFill/>
          <a:ln>
            <a:noFill/>
          </a:ln>
        </p:spPr>
      </p:pic>
      <p:sp>
        <p:nvSpPr>
          <p:cNvPr id="164" name="Google Shape;164;p21"/>
          <p:cNvSpPr/>
          <p:nvPr/>
        </p:nvSpPr>
        <p:spPr>
          <a:xfrm>
            <a:off x="311700" y="3741925"/>
            <a:ext cx="4141200" cy="1142400"/>
          </a:xfrm>
          <a:prstGeom prst="flowChartAlternateProcess">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txBox="1"/>
          <p:nvPr/>
        </p:nvSpPr>
        <p:spPr>
          <a:xfrm>
            <a:off x="453000" y="3803575"/>
            <a:ext cx="3999900" cy="6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Open Sans"/>
                <a:ea typeface="Open Sans"/>
                <a:cs typeface="Open Sans"/>
                <a:sym typeface="Open Sans"/>
              </a:rPr>
              <a:t>Stepwise: stepwise regression is a method of filling regression models in which the choice of predictive variable is carried out by an automatic procedure</a:t>
            </a:r>
            <a:endParaRPr sz="13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1862</Words>
  <Application>Microsoft Office PowerPoint</Application>
  <PresentationFormat>On-screen Show (16:9)</PresentationFormat>
  <Paragraphs>240</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PT Sans Narrow</vt:lpstr>
      <vt:lpstr>Lato</vt:lpstr>
      <vt:lpstr>Times New Roman</vt:lpstr>
      <vt:lpstr>Arial</vt:lpstr>
      <vt:lpstr>Open Sans</vt:lpstr>
      <vt:lpstr>Tropic</vt:lpstr>
      <vt:lpstr> Data Analytics Partnership Program Hourly Energy Price Prediction </vt:lpstr>
      <vt:lpstr>Our Team</vt:lpstr>
      <vt:lpstr>Objectives Descriptive Analysis Feature selection Model Fitting  Summary &amp; Next Steps What we learned Q&amp;A</vt:lpstr>
      <vt:lpstr>Business Objectives</vt:lpstr>
      <vt:lpstr>Data Description: Feature Utilization</vt:lpstr>
      <vt:lpstr>Data Visualization</vt:lpstr>
      <vt:lpstr>Data Description: Created pattern features</vt:lpstr>
      <vt:lpstr>Features Selection:   methods</vt:lpstr>
      <vt:lpstr>Features Selection:   methods </vt:lpstr>
      <vt:lpstr>Features Selection:  methods</vt:lpstr>
      <vt:lpstr>Feature selection: Result</vt:lpstr>
      <vt:lpstr>Prophet Model    - developed by Facebook</vt:lpstr>
      <vt:lpstr>Modeling Process</vt:lpstr>
      <vt:lpstr>Model Result</vt:lpstr>
      <vt:lpstr>Error Metrics  - How does the model perform?</vt:lpstr>
      <vt:lpstr>Monthly MAPE   - How to improve model?</vt:lpstr>
      <vt:lpstr>Summary</vt:lpstr>
      <vt:lpstr>Next Steps  - to improve forecasting accuracy</vt:lpstr>
      <vt:lpstr>What we learned from the Capstone Project</vt:lpstr>
      <vt:lpstr>PowerPoint Presentation</vt:lpstr>
      <vt:lpstr>Appendix A - Feature Engineer</vt:lpstr>
      <vt:lpstr>Appendix B - BoxCox Transformation for DALMP</vt:lpstr>
      <vt:lpstr>Appendix C - Feature Definitions</vt:lpstr>
      <vt:lpstr>Appendix D - Train Test Splitting</vt:lpstr>
      <vt:lpstr>Appendix E - MAPE</vt:lpstr>
      <vt:lpstr>Appendix F - Codes for model fitting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Data Analytics Partnership Program Hourly Energy Price Prediction </dc:title>
  <cp:lastModifiedBy>Wenhan Sun</cp:lastModifiedBy>
  <cp:revision>1</cp:revision>
  <dcterms:modified xsi:type="dcterms:W3CDTF">2020-07-31T15:49:48Z</dcterms:modified>
</cp:coreProperties>
</file>